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3"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C0BEBA9-2ACE-461E-B43D-E4301437AD56}"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C0BEBA9-2ACE-461E-B43D-E4301437AD5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C0BEBA9-2ACE-461E-B43D-E4301437AD5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C0BEBA9-2ACE-461E-B43D-E4301437AD56}"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C0BEBA9-2ACE-461E-B43D-E4301437AD5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C0BEBA9-2ACE-461E-B43D-E4301437AD56}"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C0BEBA9-2ACE-461E-B43D-E4301437AD56}"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C0BEBA9-2ACE-461E-B43D-E4301437AD5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C0BEBA9-2ACE-461E-B43D-E4301437AD5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C0BEBA9-2ACE-461E-B43D-E4301437AD56}"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0913AA-AAB0-4F7B-8DF8-541DB2E5331A}" type="datetimeFigureOut">
              <a:rPr lang="id-ID" smtClean="0"/>
              <a:pPr/>
              <a:t>23/05/2016</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5C0BEBA9-2ACE-461E-B43D-E4301437AD56}"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D0913AA-AAB0-4F7B-8DF8-541DB2E5331A}" type="datetimeFigureOut">
              <a:rPr lang="id-ID" smtClean="0"/>
              <a:pPr/>
              <a:t>23/05/2016</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0BEBA9-2ACE-461E-B43D-E4301437AD5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HARIRI, SE., M.Ak</a:t>
            </a:r>
          </a:p>
          <a:p>
            <a:r>
              <a:rPr lang="id-ID" dirty="0" smtClean="0"/>
              <a:t>Universitas Islam Malang</a:t>
            </a:r>
          </a:p>
          <a:p>
            <a:r>
              <a:rPr lang="id-ID" dirty="0" smtClean="0"/>
              <a:t>2016</a:t>
            </a:r>
            <a:endParaRPr lang="id-ID" dirty="0"/>
          </a:p>
        </p:txBody>
      </p:sp>
      <p:sp>
        <p:nvSpPr>
          <p:cNvPr id="2" name="Title 1"/>
          <p:cNvSpPr>
            <a:spLocks noGrp="1"/>
          </p:cNvSpPr>
          <p:nvPr>
            <p:ph type="ctrTitle"/>
          </p:nvPr>
        </p:nvSpPr>
        <p:spPr/>
        <p:txBody>
          <a:bodyPr/>
          <a:lstStyle/>
          <a:p>
            <a:r>
              <a:rPr lang="id-ID" b="1" dirty="0" smtClean="0"/>
              <a:t>AKUNTANSI PPN DAN PPnBM</a:t>
            </a:r>
            <a:endParaRPr lang="id-ID"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r>
              <a:rPr lang="id-ID" b="1" dirty="0" smtClean="0"/>
              <a:t>Barang Kena Pajak</a:t>
            </a:r>
          </a:p>
          <a:p>
            <a:pPr>
              <a:buNone/>
            </a:pPr>
            <a:r>
              <a:rPr lang="id-ID" dirty="0" smtClean="0"/>
              <a:t>	BKP adalah barang berwujud yang menurut sifat dan hukumnya dapat berupa barang bergerak atau barang tidak bergerak dan barang tidak berwujud yang dikenakan pajak berdasarkan UU PPN dan PPnBM.</a:t>
            </a:r>
          </a:p>
          <a:p>
            <a:pPr>
              <a:buNone/>
            </a:pPr>
            <a:r>
              <a:rPr lang="id-ID" dirty="0" smtClean="0"/>
              <a:t>	Dari uraian tersebut bahwa BKP dipersyaratkan:</a:t>
            </a:r>
          </a:p>
          <a:p>
            <a:pPr marL="514350" indent="-514350">
              <a:buFont typeface="+mj-lt"/>
              <a:buAutoNum type="arabicPeriod"/>
            </a:pPr>
            <a:r>
              <a:rPr lang="id-ID" dirty="0" smtClean="0"/>
              <a:t>Barang berwujud atau barang tidak berwujud (Merek Dagang, Hak Paten, Hak Cipta dan lain-lain)</a:t>
            </a:r>
          </a:p>
          <a:p>
            <a:pPr marL="514350" indent="-514350">
              <a:buFont typeface="+mj-lt"/>
              <a:buAutoNum type="arabicPeriod"/>
            </a:pPr>
            <a:r>
              <a:rPr lang="id-ID" dirty="0" smtClean="0"/>
              <a:t>Dikenakan pajak berdasarkan UU PPN.</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a:buNone/>
            </a:pPr>
            <a:r>
              <a:rPr lang="id-ID" dirty="0" smtClean="0"/>
              <a:t>Dalam Pasal 4A UU PPN yang memberikan peluang pengaturan tentang jenis-jenis barang yang tidak dikenakan PPN adalah:</a:t>
            </a:r>
          </a:p>
          <a:p>
            <a:pPr marL="514350" indent="-514350">
              <a:buFont typeface="+mj-lt"/>
              <a:buAutoNum type="arabicPeriod"/>
            </a:pPr>
            <a:r>
              <a:rPr lang="id-ID" dirty="0" smtClean="0"/>
              <a:t>Barang hasil pertambangan atau hasil pengeboran yang diambil langsung dari sumber jenisnya seperti minyak mentah (crude oil), gas bumi, pasir dan kerikil, bijih besi, bijih timah, dan bijih emas.</a:t>
            </a:r>
          </a:p>
          <a:p>
            <a:pPr marL="514350" indent="-514350">
              <a:buFont typeface="+mj-lt"/>
              <a:buAutoNum type="arabicPeriod"/>
            </a:pPr>
            <a:r>
              <a:rPr lang="id-ID" dirty="0" smtClean="0"/>
              <a:t>Barang-barang kebutuhan pokok yang sangat dibutuhkan oleh rakyat banyak seperti beras dan gabah, jagung, sagu, kedelai, garam baik yang beryodium maupun yang tidak beryodium.</a:t>
            </a:r>
          </a:p>
          <a:p>
            <a:pPr marL="514350" indent="-514350">
              <a:buFont typeface="+mj-lt"/>
              <a:buAutoNum type="arabicPeriod"/>
            </a:pPr>
            <a:r>
              <a:rPr lang="id-ID" dirty="0" smtClean="0"/>
              <a:t>Makanan dan minuman yang disajikan di hotel, restoran, rumah makan, warung, dan sejenisnya. Tidak dikenakannya inilah untuk menghindarkan pajak berganda karena telah ditetapkan sebagai objek pajak daerah.</a:t>
            </a:r>
          </a:p>
          <a:p>
            <a:pPr marL="514350" indent="-514350">
              <a:buFont typeface="+mj-lt"/>
              <a:buAutoNum type="arabicPeriod"/>
            </a:pPr>
            <a:r>
              <a:rPr lang="id-ID" dirty="0" smtClean="0"/>
              <a:t>Uang, emas batangan, dan surat-surat berharga. </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Jasa Kena Pajak</a:t>
            </a:r>
          </a:p>
          <a:p>
            <a:pPr>
              <a:buNone/>
            </a:pPr>
            <a:r>
              <a:rPr lang="id-ID" dirty="0" smtClean="0"/>
              <a:t>	JKP adalah setiap kegiatan pelayanan berdasarkan surat perikatan atau perbuatan hukum yang menyebabkan suatu barang atau fasilitas atau kemudahan atau hak tersedia untuk dipakai, termasuk jasa yang dilakukan untuk menghasilkan barang karena pesanan atau permintaan dengan bahan dan atas petunjuk dari pemesan, yang dikenakan pajak berdasarkan UU PPN dan PPnBM.</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Pajak Penjualan atas Barang Mewah</a:t>
            </a:r>
            <a:endParaRPr lang="id-ID" b="1" dirty="0"/>
          </a:p>
        </p:txBody>
      </p:sp>
      <p:sp>
        <p:nvSpPr>
          <p:cNvPr id="3" name="Content Placeholder 2"/>
          <p:cNvSpPr>
            <a:spLocks noGrp="1"/>
          </p:cNvSpPr>
          <p:nvPr>
            <p:ph sz="quarter" idx="1"/>
          </p:nvPr>
        </p:nvSpPr>
        <p:spPr/>
        <p:txBody>
          <a:bodyPr>
            <a:normAutofit fontScale="92500" lnSpcReduction="10000"/>
          </a:bodyPr>
          <a:lstStyle/>
          <a:p>
            <a:pPr>
              <a:buNone/>
            </a:pPr>
            <a:r>
              <a:rPr lang="id-ID" dirty="0" smtClean="0"/>
              <a:t>Terhadap penyerahan BKP di samping dikenakan PPN sebagaimana telah disebut dalam Pasal 4 ayat (1) UU PPN dan PPnBM dikenai juga Pajak Penjualan dan Barang Mewah (PPnBM).</a:t>
            </a:r>
          </a:p>
          <a:p>
            <a:pPr>
              <a:buNone/>
            </a:pPr>
            <a:r>
              <a:rPr lang="id-ID" dirty="0" smtClean="0"/>
              <a:t>Beberapa karakteristik yang perlu dipahami dalam PPnBM adalah:</a:t>
            </a:r>
          </a:p>
          <a:p>
            <a:pPr marL="514350" indent="-514350">
              <a:buFont typeface="+mj-lt"/>
              <a:buAutoNum type="arabicPeriod"/>
            </a:pPr>
            <a:r>
              <a:rPr lang="id-ID" dirty="0" smtClean="0"/>
              <a:t>Pengenaan terhadap PPnBM ini hanya satu kali yaitu pada waktu penyerahan BKP yang tergolong mewah oleh pengusaha yang menghasilkan atau pada waktu impor. BKP yang tergolong mewah.</a:t>
            </a:r>
          </a:p>
          <a:p>
            <a:pPr marL="514350" indent="-514350">
              <a:buFont typeface="+mj-lt"/>
              <a:buAutoNum type="arabicPeriod"/>
            </a:pPr>
            <a:r>
              <a:rPr lang="id-ID" dirty="0" smtClean="0"/>
              <a:t>PPnBM tidak dapat dilakukan pengkreditan dengan PPN. Namun demikian, apabila eksportir mengekspor BKP yang tergolong mewah, maka PPnBM yang telah dibayar pada saat perolehan dapat direstitusi.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Objek Pajak Penjualan atas Barang Mewah</a:t>
            </a:r>
          </a:p>
          <a:p>
            <a:pPr>
              <a:buNone/>
            </a:pPr>
            <a:r>
              <a:rPr lang="id-ID" dirty="0" smtClean="0"/>
              <a:t>	Sebagai Objek PPnBM adalah:</a:t>
            </a:r>
          </a:p>
          <a:p>
            <a:pPr marL="514350" indent="-514350">
              <a:buFont typeface="+mj-lt"/>
              <a:buAutoNum type="arabicPeriod"/>
            </a:pPr>
            <a:r>
              <a:rPr lang="id-ID" dirty="0" smtClean="0"/>
              <a:t>Penyerahan BKP yang tergolong mewah yang dilakukan oleh pengusaha yang menghasilkan Barang tersebut di dalam Daerah Pabean dalam kegiatan usaha atau pekerjaannya, dan</a:t>
            </a:r>
          </a:p>
          <a:p>
            <a:pPr marL="514350" indent="-514350">
              <a:buFont typeface="+mj-lt"/>
              <a:buAutoNum type="arabicPeriod"/>
            </a:pPr>
            <a:r>
              <a:rPr lang="id-ID" dirty="0" smtClean="0"/>
              <a:t>Impor BKP yang tergolong mewah.</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Tarif Pajak</a:t>
            </a:r>
            <a:endParaRPr lang="id-ID" b="1" dirty="0"/>
          </a:p>
        </p:txBody>
      </p:sp>
      <p:sp>
        <p:nvSpPr>
          <p:cNvPr id="3" name="Content Placeholder 2"/>
          <p:cNvSpPr>
            <a:spLocks noGrp="1"/>
          </p:cNvSpPr>
          <p:nvPr>
            <p:ph sz="quarter" idx="1"/>
          </p:nvPr>
        </p:nvSpPr>
        <p:spPr/>
        <p:txBody>
          <a:bodyPr>
            <a:normAutofit fontScale="92500"/>
          </a:bodyPr>
          <a:lstStyle/>
          <a:p>
            <a:pPr>
              <a:buNone/>
            </a:pPr>
            <a:r>
              <a:rPr lang="id-ID" b="1" dirty="0" smtClean="0"/>
              <a:t>Tarif PPN</a:t>
            </a:r>
          </a:p>
          <a:p>
            <a:pPr marL="514350" indent="-514350">
              <a:buFont typeface="+mj-lt"/>
              <a:buAutoNum type="arabicPeriod"/>
            </a:pPr>
            <a:r>
              <a:rPr lang="id-ID" dirty="0" smtClean="0"/>
              <a:t>Tarif PPN sebesar 10%.</a:t>
            </a:r>
          </a:p>
          <a:p>
            <a:pPr marL="514350" indent="-514350">
              <a:buFont typeface="+mj-lt"/>
              <a:buAutoNum type="arabicPeriod"/>
            </a:pPr>
            <a:r>
              <a:rPr lang="id-ID" dirty="0" smtClean="0"/>
              <a:t>Tarif PPN atas ekspor BKP sebesar 0%.</a:t>
            </a:r>
          </a:p>
          <a:p>
            <a:pPr marL="514350" indent="-514350">
              <a:buNone/>
            </a:pPr>
            <a:r>
              <a:rPr lang="en-US" dirty="0" err="1" smtClean="0"/>
              <a:t>Dengan</a:t>
            </a:r>
            <a:r>
              <a:rPr lang="en-US" dirty="0" smtClean="0"/>
              <a:t> </a:t>
            </a:r>
            <a:r>
              <a:rPr lang="en-US" dirty="0" err="1" smtClean="0"/>
              <a:t>Peraturan</a:t>
            </a:r>
            <a:r>
              <a:rPr lang="en-US" dirty="0" smtClean="0"/>
              <a:t> </a:t>
            </a:r>
            <a:r>
              <a:rPr lang="en-US" dirty="0" err="1" smtClean="0"/>
              <a:t>Pemerintah</a:t>
            </a:r>
            <a:r>
              <a:rPr lang="en-US" dirty="0" smtClean="0"/>
              <a:t>, </a:t>
            </a:r>
            <a:r>
              <a:rPr lang="en-US" dirty="0" err="1" smtClean="0"/>
              <a:t>tarif</a:t>
            </a:r>
            <a:r>
              <a:rPr lang="en-US" dirty="0" smtClean="0"/>
              <a:t> </a:t>
            </a:r>
            <a:r>
              <a:rPr lang="en-US" dirty="0" err="1" smtClean="0"/>
              <a:t>pajak</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smtClean="0"/>
              <a:t> </a:t>
            </a:r>
            <a:r>
              <a:rPr lang="en-US" dirty="0" err="1" smtClean="0"/>
              <a:t>ayat</a:t>
            </a:r>
            <a:r>
              <a:rPr lang="en-US" dirty="0" smtClean="0"/>
              <a:t> (1) </a:t>
            </a:r>
            <a:r>
              <a:rPr lang="en-US" dirty="0" err="1" smtClean="0"/>
              <a:t>dapat</a:t>
            </a:r>
            <a:r>
              <a:rPr lang="en-US" dirty="0" smtClean="0"/>
              <a:t> </a:t>
            </a:r>
            <a:r>
              <a:rPr lang="en-US" dirty="0" err="1" smtClean="0"/>
              <a:t>diubah</a:t>
            </a:r>
            <a:r>
              <a:rPr lang="en-US" dirty="0" smtClean="0"/>
              <a:t> </a:t>
            </a:r>
            <a:r>
              <a:rPr lang="en-US" dirty="0" err="1" smtClean="0"/>
              <a:t>menjadi</a:t>
            </a:r>
            <a:r>
              <a:rPr lang="en-US" dirty="0" smtClean="0"/>
              <a:t> </a:t>
            </a:r>
            <a:r>
              <a:rPr lang="en-US" dirty="0" err="1" smtClean="0"/>
              <a:t>serendah-rendahnya</a:t>
            </a:r>
            <a:r>
              <a:rPr lang="en-US" dirty="0" smtClean="0"/>
              <a:t> 5% (lima </a:t>
            </a:r>
            <a:r>
              <a:rPr lang="en-US" dirty="0" err="1" smtClean="0"/>
              <a:t>persen</a:t>
            </a:r>
            <a:r>
              <a:rPr lang="en-US" dirty="0" smtClean="0"/>
              <a:t>) </a:t>
            </a:r>
            <a:r>
              <a:rPr lang="en-US" dirty="0" err="1" smtClean="0"/>
              <a:t>dan</a:t>
            </a:r>
            <a:r>
              <a:rPr lang="en-US" dirty="0" smtClean="0"/>
              <a:t> </a:t>
            </a:r>
            <a:r>
              <a:rPr lang="en-US" dirty="0" err="1" smtClean="0"/>
              <a:t>setinggi-tingginya</a:t>
            </a:r>
            <a:r>
              <a:rPr lang="en-US" dirty="0" smtClean="0"/>
              <a:t> 15% (lima </a:t>
            </a:r>
            <a:r>
              <a:rPr lang="en-US" dirty="0" err="1" smtClean="0"/>
              <a:t>belas</a:t>
            </a:r>
            <a:r>
              <a:rPr lang="en-US" dirty="0" smtClean="0"/>
              <a:t> </a:t>
            </a:r>
            <a:r>
              <a:rPr lang="en-US" dirty="0" err="1" smtClean="0"/>
              <a:t>persen</a:t>
            </a:r>
            <a:r>
              <a:rPr lang="en-US" dirty="0" smtClean="0"/>
              <a:t>).</a:t>
            </a:r>
            <a:endParaRPr lang="id-ID" dirty="0" smtClean="0"/>
          </a:p>
          <a:p>
            <a:pPr marL="514350" indent="-514350">
              <a:buNone/>
            </a:pPr>
            <a:r>
              <a:rPr lang="id-ID" b="1" dirty="0" smtClean="0"/>
              <a:t>Tarif PPnBM</a:t>
            </a:r>
          </a:p>
          <a:p>
            <a:pPr marL="514350" indent="-514350">
              <a:buFont typeface="+mj-lt"/>
              <a:buAutoNum type="arabicPeriod"/>
            </a:pPr>
            <a:r>
              <a:rPr lang="id-ID" dirty="0" smtClean="0"/>
              <a:t>Tarif PPnBM adalah serendah-rendahnya 10% dan paling tinggi 200%.</a:t>
            </a:r>
          </a:p>
          <a:p>
            <a:pPr marL="514350" indent="-514350">
              <a:buFont typeface="+mj-lt"/>
              <a:buAutoNum type="arabicPeriod"/>
            </a:pPr>
            <a:r>
              <a:rPr lang="id-ID" dirty="0" smtClean="0"/>
              <a:t>Atas ekspor BKP yang Tergolong Mewah dikenai pajak dengan tarif 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Dasar Pengenaan Pajak</a:t>
            </a:r>
          </a:p>
          <a:p>
            <a:pPr marL="514350" indent="-514350">
              <a:buFont typeface="+mj-lt"/>
              <a:buAutoNum type="arabicPeriod"/>
            </a:pPr>
            <a:r>
              <a:rPr lang="id-ID" dirty="0" smtClean="0"/>
              <a:t>Harga jual</a:t>
            </a:r>
          </a:p>
          <a:p>
            <a:pPr marL="514350" indent="-514350">
              <a:buFont typeface="+mj-lt"/>
              <a:buAutoNum type="arabicPeriod"/>
            </a:pPr>
            <a:r>
              <a:rPr lang="id-ID" dirty="0" smtClean="0"/>
              <a:t>Penggantian</a:t>
            </a:r>
          </a:p>
          <a:p>
            <a:pPr marL="514350" indent="-514350">
              <a:buFont typeface="+mj-lt"/>
              <a:buAutoNum type="arabicPeriod"/>
            </a:pPr>
            <a:r>
              <a:rPr lang="id-ID" dirty="0" smtClean="0"/>
              <a:t>Nilai ekspor</a:t>
            </a:r>
          </a:p>
          <a:p>
            <a:pPr marL="514350" indent="-514350">
              <a:buFont typeface="+mj-lt"/>
              <a:buAutoNum type="arabicPeriod"/>
            </a:pPr>
            <a:r>
              <a:rPr lang="id-ID" dirty="0" smtClean="0"/>
              <a:t>Nilai impor</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Menghitung Pajak</a:t>
            </a:r>
            <a:endParaRPr lang="id-ID" dirty="0"/>
          </a:p>
        </p:txBody>
      </p:sp>
      <p:sp>
        <p:nvSpPr>
          <p:cNvPr id="3" name="Content Placeholder 2"/>
          <p:cNvSpPr>
            <a:spLocks noGrp="1"/>
          </p:cNvSpPr>
          <p:nvPr>
            <p:ph sz="quarter" idx="1"/>
          </p:nvPr>
        </p:nvSpPr>
        <p:spPr/>
        <p:txBody>
          <a:bodyPr/>
          <a:lstStyle/>
          <a:p>
            <a:r>
              <a:rPr lang="id-ID" dirty="0" smtClean="0"/>
              <a:t>Cara menghitung PPN</a:t>
            </a:r>
          </a:p>
          <a:p>
            <a:endParaRPr lang="id-ID" dirty="0" smtClean="0"/>
          </a:p>
          <a:p>
            <a:endParaRPr lang="id-ID" dirty="0" smtClean="0"/>
          </a:p>
          <a:p>
            <a:r>
              <a:rPr lang="id-ID" dirty="0" smtClean="0"/>
              <a:t>PPN dan PPnBM menjadi Bagian dari Harga</a:t>
            </a:r>
          </a:p>
          <a:p>
            <a:pPr>
              <a:buNone/>
            </a:pPr>
            <a:endParaRPr lang="id-ID" dirty="0" smtClean="0"/>
          </a:p>
          <a:p>
            <a:pPr>
              <a:buNone/>
            </a:pPr>
            <a:endParaRPr lang="id-ID" dirty="0" smtClean="0"/>
          </a:p>
          <a:p>
            <a:pPr>
              <a:buNone/>
            </a:pPr>
            <a:endParaRPr lang="id-ID" dirty="0"/>
          </a:p>
        </p:txBody>
      </p:sp>
      <p:sp>
        <p:nvSpPr>
          <p:cNvPr id="4" name="Rounded Rectangle 3"/>
          <p:cNvSpPr/>
          <p:nvPr/>
        </p:nvSpPr>
        <p:spPr>
          <a:xfrm>
            <a:off x="1357290" y="2000240"/>
            <a:ext cx="700092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PPN yang Terutang = Tarif PPN x Dasar Pengenaan Pajak</a:t>
            </a:r>
            <a:endParaRPr lang="id-ID" sz="2400" dirty="0"/>
          </a:p>
        </p:txBody>
      </p:sp>
      <p:sp>
        <p:nvSpPr>
          <p:cNvPr id="5" name="Rounded Rectangle 4"/>
          <p:cNvSpPr/>
          <p:nvPr/>
        </p:nvSpPr>
        <p:spPr>
          <a:xfrm>
            <a:off x="1357290" y="3714752"/>
            <a:ext cx="678661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r>
              <a:rPr lang="id-ID" dirty="0" smtClean="0"/>
              <a:t>PPN  atau PPnBM Terutang	= 1/110 x Dasar Pengenaan Pajak</a:t>
            </a:r>
          </a:p>
          <a:p>
            <a:r>
              <a:rPr lang="id-ID" dirty="0" smtClean="0"/>
              <a:t>			Atau</a:t>
            </a:r>
          </a:p>
          <a:p>
            <a:r>
              <a:rPr lang="id-ID" dirty="0" smtClean="0"/>
              <a:t>			= 1/130 x Dasar Pengenaan Pajak</a:t>
            </a:r>
          </a:p>
          <a:p>
            <a:pPr algn="ct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Penghitungan PPN dan PPnBM dalam Satu Transaksi</a:t>
            </a:r>
          </a:p>
          <a:p>
            <a:pPr>
              <a:buNone/>
            </a:pPr>
            <a:r>
              <a:rPr lang="id-ID" dirty="0" smtClean="0"/>
              <a:t>Contoh:</a:t>
            </a:r>
          </a:p>
          <a:p>
            <a:pPr>
              <a:buNone/>
            </a:pPr>
            <a:r>
              <a:rPr lang="id-ID" dirty="0" smtClean="0"/>
              <a:t>PT Yulanda adalah sebagai importir melakukan impor Air Conditioner (AC) sebanyak 2.000 unit dari Jepang dengan harga impor (CIF) US$500 per unit, atas impor AC terutang Bea Masuk 50%. Kurs berdasarkan Keputusan Menteri Keuangan Rp.12.000 per US$1. Perhitungan PPN dan PPnBM sebagai berikut:</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sz="2000" dirty="0" smtClean="0"/>
              <a:t>Harga impor (CIF) : 2.000 x $500 x Rp.12.000	= Rp.12.000.000.000</a:t>
            </a:r>
          </a:p>
          <a:p>
            <a:pPr>
              <a:buNone/>
            </a:pPr>
            <a:r>
              <a:rPr lang="id-ID" sz="2000" dirty="0" smtClean="0"/>
              <a:t>Bea Masuk 50% x Rp.12.000.000.000		= Rp.  6.000.000.000</a:t>
            </a:r>
          </a:p>
          <a:p>
            <a:pPr>
              <a:buNone/>
            </a:pPr>
            <a:r>
              <a:rPr lang="id-ID" sz="2000" dirty="0" smtClean="0"/>
              <a:t>Nilai Impor				= Rp.18.000.000.000</a:t>
            </a:r>
          </a:p>
          <a:p>
            <a:pPr>
              <a:buNone/>
            </a:pPr>
            <a:r>
              <a:rPr lang="id-ID" sz="2000" dirty="0" smtClean="0"/>
              <a:t>PPN Terutang 10% x Rp.18.000.000.000	= Rp.  1.800.000.000</a:t>
            </a:r>
          </a:p>
          <a:p>
            <a:pPr>
              <a:buNone/>
            </a:pPr>
            <a:r>
              <a:rPr lang="id-ID" sz="2000" dirty="0" smtClean="0"/>
              <a:t>PPnBM 20% x Rp.18.000.000.000		= Rp.  3.600.000.000</a:t>
            </a:r>
          </a:p>
          <a:p>
            <a:pPr>
              <a:buNone/>
            </a:pPr>
            <a:r>
              <a:rPr lang="id-ID" sz="2000" b="1" dirty="0" smtClean="0"/>
              <a:t>Jumlah yang harus dibayar importir	= Rp.23.400.000.000</a:t>
            </a:r>
          </a:p>
          <a:p>
            <a:pPr>
              <a:buNone/>
            </a:pPr>
            <a:endParaRPr lang="id-ID"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Sejarah Singkat PPN dan PPnBM</a:t>
            </a:r>
            <a:endParaRPr lang="id-ID" b="1" dirty="0"/>
          </a:p>
        </p:txBody>
      </p:sp>
      <p:sp>
        <p:nvSpPr>
          <p:cNvPr id="3" name="Content Placeholder 2"/>
          <p:cNvSpPr>
            <a:spLocks noGrp="1"/>
          </p:cNvSpPr>
          <p:nvPr>
            <p:ph sz="quarter" idx="1"/>
          </p:nvPr>
        </p:nvSpPr>
        <p:spPr/>
        <p:txBody>
          <a:bodyPr/>
          <a:lstStyle/>
          <a:p>
            <a:r>
              <a:rPr lang="id-ID" dirty="0" smtClean="0"/>
              <a:t>Tanggal 13 Februari 1950 : Undang-Undang Darurat No.12 Tahun 1950 (Pajak Penjualan)</a:t>
            </a:r>
          </a:p>
          <a:p>
            <a:r>
              <a:rPr lang="id-ID" dirty="0" smtClean="0"/>
              <a:t>Tanggal 1 Oktober 1951 : Undang-Undang Darurat No.19 Lembaran Negara No.94 Tahun 1951</a:t>
            </a:r>
          </a:p>
          <a:p>
            <a:r>
              <a:rPr lang="id-ID" dirty="0" smtClean="0"/>
              <a:t>Tanggal 1 April 1985 : Berlakunya PPN dan PPnBM</a:t>
            </a:r>
          </a:p>
          <a:p>
            <a:r>
              <a:rPr lang="id-ID" dirty="0" smtClean="0"/>
              <a:t>Tahun 2009 : Undang-Undang No.42 Tahun 2009 Perubahan atas UU PPN dan PPnBM</a:t>
            </a:r>
          </a:p>
          <a:p>
            <a:r>
              <a:rPr lang="id-ID" dirty="0" smtClean="0"/>
              <a:t>Tanggal 1 April 2010 : Berlakunya atas perubahan UU PPN dan PPnBM</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Pencatata</a:t>
            </a:r>
            <a:r>
              <a:rPr lang="id-ID" dirty="0" smtClean="0"/>
              <a:t>n </a:t>
            </a:r>
            <a:r>
              <a:rPr lang="en-US" dirty="0" err="1" smtClean="0"/>
              <a:t>Harga</a:t>
            </a:r>
            <a:r>
              <a:rPr lang="en-US" dirty="0" smtClean="0"/>
              <a:t> </a:t>
            </a:r>
            <a:r>
              <a:rPr lang="en-US" dirty="0" err="1" smtClean="0"/>
              <a:t>Perolehan</a:t>
            </a:r>
            <a:r>
              <a:rPr lang="en-US" dirty="0" smtClean="0"/>
              <a:t> &amp; </a:t>
            </a:r>
            <a:r>
              <a:rPr lang="en-US" dirty="0" err="1" smtClean="0"/>
              <a:t>Penyerahan</a:t>
            </a:r>
            <a:r>
              <a:rPr lang="en-US" dirty="0" smtClean="0"/>
              <a:t> BKP</a:t>
            </a:r>
            <a:endParaRPr lang="id-ID" dirty="0"/>
          </a:p>
        </p:txBody>
      </p:sp>
      <p:sp>
        <p:nvSpPr>
          <p:cNvPr id="3" name="Content Placeholder 2"/>
          <p:cNvSpPr>
            <a:spLocks noGrp="1"/>
          </p:cNvSpPr>
          <p:nvPr>
            <p:ph sz="quarter" idx="1"/>
          </p:nvPr>
        </p:nvSpPr>
        <p:spPr/>
        <p:txBody>
          <a:bodyPr>
            <a:normAutofit lnSpcReduction="10000"/>
          </a:bodyPr>
          <a:lstStyle/>
          <a:p>
            <a:pPr>
              <a:buNone/>
            </a:pPr>
            <a:r>
              <a:rPr lang="en-US" dirty="0" err="1" smtClean="0"/>
              <a:t>Dalam</a:t>
            </a:r>
            <a:r>
              <a:rPr lang="en-US" dirty="0" smtClean="0"/>
              <a:t> UU PPN </a:t>
            </a:r>
            <a:r>
              <a:rPr lang="en-US" dirty="0" err="1" smtClean="0"/>
              <a:t>disebutkan</a:t>
            </a:r>
            <a:r>
              <a:rPr lang="en-US" dirty="0" smtClean="0"/>
              <a:t> </a:t>
            </a:r>
            <a:r>
              <a:rPr lang="en-US" dirty="0" err="1" smtClean="0"/>
              <a:t>bahwa</a:t>
            </a:r>
            <a:r>
              <a:rPr lang="en-US" dirty="0" smtClean="0"/>
              <a:t> </a:t>
            </a:r>
            <a:r>
              <a:rPr lang="en-US" dirty="0" err="1" smtClean="0"/>
              <a:t>Pengusaha</a:t>
            </a:r>
            <a:r>
              <a:rPr lang="en-US" dirty="0" smtClean="0"/>
              <a:t> </a:t>
            </a:r>
            <a:r>
              <a:rPr lang="en-US" dirty="0" err="1" smtClean="0"/>
              <a:t>Kena</a:t>
            </a:r>
            <a:r>
              <a:rPr lang="en-US" dirty="0" smtClean="0"/>
              <a:t> </a:t>
            </a:r>
            <a:r>
              <a:rPr lang="en-US" dirty="0" err="1" smtClean="0"/>
              <a:t>Pajak</a:t>
            </a:r>
            <a:r>
              <a:rPr lang="en-US" dirty="0" smtClean="0"/>
              <a:t> (PKP) </a:t>
            </a:r>
            <a:r>
              <a:rPr lang="en-US" dirty="0" err="1" smtClean="0"/>
              <a:t>diwajibkan</a:t>
            </a:r>
            <a:r>
              <a:rPr lang="en-US" dirty="0" smtClean="0"/>
              <a:t> </a:t>
            </a:r>
            <a:r>
              <a:rPr lang="en-US" dirty="0" err="1" smtClean="0"/>
              <a:t>mencatat</a:t>
            </a:r>
            <a:r>
              <a:rPr lang="en-US" dirty="0" smtClean="0"/>
              <a:t> </a:t>
            </a:r>
            <a:r>
              <a:rPr lang="en-US" dirty="0" err="1" smtClean="0"/>
              <a:t>semua</a:t>
            </a:r>
            <a:r>
              <a:rPr lang="en-US" dirty="0" smtClean="0"/>
              <a:t> </a:t>
            </a:r>
            <a:r>
              <a:rPr lang="en-US" dirty="0" err="1" smtClean="0"/>
              <a:t>jumlah</a:t>
            </a:r>
            <a:r>
              <a:rPr lang="en-US" dirty="0" smtClean="0"/>
              <a:t> </a:t>
            </a:r>
            <a:r>
              <a:rPr lang="en-US" dirty="0" err="1" smtClean="0"/>
              <a:t>harga</a:t>
            </a:r>
            <a:r>
              <a:rPr lang="en-US" dirty="0" smtClean="0"/>
              <a:t> </a:t>
            </a:r>
            <a:r>
              <a:rPr lang="en-US" dirty="0" err="1" smtClean="0"/>
              <a:t>perolehan</a:t>
            </a:r>
            <a:r>
              <a:rPr lang="en-US" dirty="0" smtClean="0"/>
              <a:t> </a:t>
            </a:r>
            <a:r>
              <a:rPr lang="en-US" dirty="0" err="1" smtClean="0"/>
              <a:t>dan</a:t>
            </a:r>
            <a:r>
              <a:rPr lang="en-US" dirty="0" smtClean="0"/>
              <a:t> </a:t>
            </a:r>
            <a:r>
              <a:rPr lang="en-US" dirty="0" err="1" smtClean="0"/>
              <a:t>penyerahan</a:t>
            </a:r>
            <a:r>
              <a:rPr lang="en-US" dirty="0" smtClean="0"/>
              <a:t> BKP / JKP </a:t>
            </a:r>
            <a:r>
              <a:rPr lang="en-US" dirty="0" err="1" smtClean="0"/>
              <a:t>dalam</a:t>
            </a:r>
            <a:r>
              <a:rPr lang="en-US" dirty="0" smtClean="0"/>
              <a:t> </a:t>
            </a:r>
            <a:r>
              <a:rPr lang="en-US" dirty="0" err="1" smtClean="0"/>
              <a:t>pembukuan</a:t>
            </a:r>
            <a:r>
              <a:rPr lang="en-US" dirty="0" smtClean="0"/>
              <a:t> </a:t>
            </a:r>
            <a:r>
              <a:rPr lang="en-US" dirty="0" err="1" smtClean="0"/>
              <a:t>perusahaan</a:t>
            </a:r>
            <a:r>
              <a:rPr lang="en-US" dirty="0" smtClean="0"/>
              <a:t>.</a:t>
            </a:r>
            <a:endParaRPr lang="id-ID" dirty="0" smtClean="0"/>
          </a:p>
          <a:p>
            <a:r>
              <a:rPr lang="en-US" dirty="0" err="1" smtClean="0"/>
              <a:t>Besarnya</a:t>
            </a:r>
            <a:r>
              <a:rPr lang="en-US" dirty="0" smtClean="0"/>
              <a:t> PPN :</a:t>
            </a:r>
            <a:endParaRPr lang="id-ID" dirty="0" smtClean="0"/>
          </a:p>
          <a:p>
            <a:pPr>
              <a:buFont typeface="Wingdings" pitchFamily="2" charset="2"/>
              <a:buChar char="v"/>
            </a:pPr>
            <a:r>
              <a:rPr lang="en-US" dirty="0" err="1" smtClean="0"/>
              <a:t>Dapat</a:t>
            </a:r>
            <a:r>
              <a:rPr lang="en-US" dirty="0" smtClean="0"/>
              <a:t> </a:t>
            </a:r>
            <a:r>
              <a:rPr lang="en-US" dirty="0" err="1" smtClean="0"/>
              <a:t>dikreditkan</a:t>
            </a:r>
            <a:endParaRPr lang="id-ID" dirty="0" smtClean="0"/>
          </a:p>
          <a:p>
            <a:pPr>
              <a:buFont typeface="Wingdings" pitchFamily="2" charset="2"/>
              <a:buChar char="v"/>
            </a:pPr>
            <a:r>
              <a:rPr lang="en-US" dirty="0" err="1" smtClean="0"/>
              <a:t>Tidak</a:t>
            </a:r>
            <a:r>
              <a:rPr lang="en-US" dirty="0" smtClean="0"/>
              <a:t> </a:t>
            </a:r>
            <a:r>
              <a:rPr lang="en-US" dirty="0" err="1" smtClean="0"/>
              <a:t>dapat</a:t>
            </a:r>
            <a:r>
              <a:rPr lang="en-US" dirty="0" smtClean="0"/>
              <a:t> </a:t>
            </a:r>
            <a:r>
              <a:rPr lang="en-US" dirty="0" err="1" smtClean="0"/>
              <a:t>dikreditkan</a:t>
            </a:r>
            <a:endParaRPr lang="id-ID" dirty="0" smtClean="0"/>
          </a:p>
          <a:p>
            <a:r>
              <a:rPr lang="en-US" dirty="0" err="1" smtClean="0"/>
              <a:t>Pencatatan</a:t>
            </a:r>
            <a:r>
              <a:rPr lang="en-US" dirty="0" smtClean="0"/>
              <a:t> </a:t>
            </a:r>
            <a:r>
              <a:rPr lang="en-US" dirty="0" err="1" smtClean="0"/>
              <a:t>retur</a:t>
            </a:r>
            <a:r>
              <a:rPr lang="en-US" dirty="0" smtClean="0"/>
              <a:t> </a:t>
            </a:r>
            <a:r>
              <a:rPr lang="en-US" dirty="0" err="1" smtClean="0"/>
              <a:t>barang</a:t>
            </a:r>
            <a:r>
              <a:rPr lang="en-US" dirty="0" smtClean="0"/>
              <a:t> :</a:t>
            </a:r>
            <a:endParaRPr lang="id-ID" dirty="0" smtClean="0"/>
          </a:p>
          <a:p>
            <a:pPr>
              <a:buFont typeface="Wingdings" pitchFamily="2" charset="2"/>
              <a:buChar char="ü"/>
            </a:pPr>
            <a:r>
              <a:rPr lang="en-US" dirty="0" err="1" smtClean="0"/>
              <a:t>Retur</a:t>
            </a:r>
            <a:r>
              <a:rPr lang="en-US" dirty="0" smtClean="0"/>
              <a:t> </a:t>
            </a:r>
            <a:r>
              <a:rPr lang="en-US" dirty="0" err="1" smtClean="0"/>
              <a:t>Penjualan</a:t>
            </a:r>
            <a:r>
              <a:rPr lang="en-US" dirty="0" smtClean="0"/>
              <a:t> : Di </a:t>
            </a:r>
            <a:r>
              <a:rPr lang="en-US" dirty="0" err="1" smtClean="0"/>
              <a:t>catat</a:t>
            </a:r>
            <a:r>
              <a:rPr lang="en-US" dirty="0" smtClean="0"/>
              <a:t> </a:t>
            </a:r>
            <a:r>
              <a:rPr lang="en-US" dirty="0" err="1" smtClean="0"/>
              <a:t>dalam</a:t>
            </a:r>
            <a:r>
              <a:rPr lang="en-US" dirty="0" smtClean="0"/>
              <a:t> </a:t>
            </a:r>
            <a:r>
              <a:rPr lang="en-US" dirty="0" err="1" smtClean="0"/>
              <a:t>buku</a:t>
            </a:r>
            <a:r>
              <a:rPr lang="en-US" dirty="0" smtClean="0"/>
              <a:t> </a:t>
            </a:r>
            <a:r>
              <a:rPr lang="en-US" dirty="0" err="1" smtClean="0"/>
              <a:t>penjualan</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mengurangi</a:t>
            </a:r>
            <a:r>
              <a:rPr lang="en-US" dirty="0" smtClean="0"/>
              <a:t> </a:t>
            </a:r>
            <a:r>
              <a:rPr lang="en-US" dirty="0" err="1" smtClean="0"/>
              <a:t>jumlah</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Pajak</a:t>
            </a:r>
            <a:r>
              <a:rPr lang="en-US" dirty="0" smtClean="0"/>
              <a:t> </a:t>
            </a:r>
            <a:r>
              <a:rPr lang="en-US" dirty="0" err="1" smtClean="0"/>
              <a:t>Keluaran</a:t>
            </a:r>
            <a:r>
              <a:rPr lang="en-US" dirty="0" smtClean="0"/>
              <a:t>.</a:t>
            </a:r>
            <a:endParaRPr lang="id-ID" dirty="0" smtClean="0"/>
          </a:p>
          <a:p>
            <a:pPr>
              <a:buFont typeface="Wingdings" pitchFamily="2" charset="2"/>
              <a:buChar char="ü"/>
            </a:pPr>
            <a:r>
              <a:rPr lang="en-US" dirty="0" err="1" smtClean="0"/>
              <a:t>Retur</a:t>
            </a:r>
            <a:r>
              <a:rPr lang="en-US" dirty="0" smtClean="0"/>
              <a:t> </a:t>
            </a:r>
            <a:r>
              <a:rPr lang="en-US" dirty="0" err="1" smtClean="0"/>
              <a:t>Pembelian</a:t>
            </a:r>
            <a:r>
              <a:rPr lang="en-US" dirty="0" smtClean="0"/>
              <a:t> : Di </a:t>
            </a:r>
            <a:r>
              <a:rPr lang="en-US" dirty="0" err="1" smtClean="0"/>
              <a:t>catat</a:t>
            </a:r>
            <a:r>
              <a:rPr lang="en-US" dirty="0" smtClean="0"/>
              <a:t> </a:t>
            </a:r>
            <a:r>
              <a:rPr lang="en-US" dirty="0" err="1" smtClean="0"/>
              <a:t>dalam</a:t>
            </a:r>
            <a:r>
              <a:rPr lang="en-US" dirty="0" smtClean="0"/>
              <a:t> </a:t>
            </a:r>
            <a:r>
              <a:rPr lang="en-US" dirty="0" err="1" smtClean="0"/>
              <a:t>buku</a:t>
            </a:r>
            <a:r>
              <a:rPr lang="en-US" dirty="0" smtClean="0"/>
              <a:t> </a:t>
            </a:r>
            <a:r>
              <a:rPr lang="en-US" dirty="0" err="1" smtClean="0"/>
              <a:t>pembelian</a:t>
            </a:r>
            <a:r>
              <a:rPr lang="en-US" dirty="0" smtClean="0"/>
              <a:t>, </a:t>
            </a:r>
            <a:r>
              <a:rPr lang="en-US" dirty="0" err="1" smtClean="0"/>
              <a:t>hal</a:t>
            </a:r>
            <a:r>
              <a:rPr lang="en-US" dirty="0" smtClean="0"/>
              <a:t> </a:t>
            </a:r>
            <a:r>
              <a:rPr lang="en-US" dirty="0" err="1" smtClean="0"/>
              <a:t>ini</a:t>
            </a:r>
            <a:r>
              <a:rPr lang="en-US" dirty="0" smtClean="0"/>
              <a:t> </a:t>
            </a:r>
            <a:r>
              <a:rPr lang="en-US" dirty="0" err="1" smtClean="0"/>
              <a:t>mengurangi</a:t>
            </a:r>
            <a:r>
              <a:rPr lang="en-US" dirty="0" smtClean="0"/>
              <a:t> </a:t>
            </a:r>
            <a:r>
              <a:rPr lang="en-US" dirty="0" err="1" smtClean="0"/>
              <a:t>jumlah</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Pajak</a:t>
            </a:r>
            <a:r>
              <a:rPr lang="en-US" dirty="0" smtClean="0"/>
              <a:t> </a:t>
            </a:r>
            <a:r>
              <a:rPr lang="en-US" dirty="0" err="1" smtClean="0"/>
              <a:t>Masukan</a:t>
            </a:r>
            <a:r>
              <a:rPr lang="en-US" dirty="0" smtClean="0"/>
              <a:t>.</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en-US" b="1" dirty="0" err="1" smtClean="0"/>
              <a:t>Saat</a:t>
            </a:r>
            <a:r>
              <a:rPr lang="en-US" b="1" dirty="0" smtClean="0"/>
              <a:t> PPN </a:t>
            </a:r>
            <a:r>
              <a:rPr lang="en-US" b="1" dirty="0" err="1" smtClean="0"/>
              <a:t>terutang</a:t>
            </a:r>
            <a:r>
              <a:rPr lang="en-US" b="1" dirty="0" smtClean="0"/>
              <a:t> :</a:t>
            </a:r>
            <a:endParaRPr lang="id-ID" b="1" dirty="0" smtClean="0"/>
          </a:p>
          <a:p>
            <a:pPr>
              <a:buNone/>
            </a:pPr>
            <a:r>
              <a:rPr lang="id-ID" dirty="0" smtClean="0"/>
              <a:t>	</a:t>
            </a:r>
            <a:r>
              <a:rPr lang="en-US" dirty="0" err="1" smtClean="0"/>
              <a:t>Pada</a:t>
            </a:r>
            <a:r>
              <a:rPr lang="en-US" dirty="0" smtClean="0"/>
              <a:t> </a:t>
            </a:r>
            <a:r>
              <a:rPr lang="en-US" dirty="0" err="1" smtClean="0"/>
              <a:t>prinsipnya</a:t>
            </a:r>
            <a:r>
              <a:rPr lang="en-US" dirty="0" smtClean="0"/>
              <a:t> PPN </a:t>
            </a:r>
            <a:r>
              <a:rPr lang="en-US" dirty="0" err="1" smtClean="0"/>
              <a:t>di</a:t>
            </a:r>
            <a:r>
              <a:rPr lang="en-US" dirty="0" smtClean="0"/>
              <a:t> </a:t>
            </a:r>
            <a:r>
              <a:rPr lang="en-US" dirty="0" err="1" smtClean="0"/>
              <a:t>pungut</a:t>
            </a:r>
            <a:r>
              <a:rPr lang="en-US" dirty="0" smtClean="0"/>
              <a:t> </a:t>
            </a:r>
            <a:r>
              <a:rPr lang="en-US" dirty="0" err="1" smtClean="0"/>
              <a:t>berdasarkan</a:t>
            </a:r>
            <a:r>
              <a:rPr lang="en-US" dirty="0" smtClean="0"/>
              <a:t> 2 </a:t>
            </a:r>
            <a:r>
              <a:rPr lang="en-US" dirty="0" err="1" smtClean="0"/>
              <a:t>prinsip</a:t>
            </a:r>
            <a:r>
              <a:rPr lang="en-US" dirty="0" smtClean="0"/>
              <a:t> :</a:t>
            </a:r>
            <a:endParaRPr lang="id-ID" dirty="0" smtClean="0"/>
          </a:p>
          <a:p>
            <a:pPr>
              <a:buNone/>
            </a:pPr>
            <a:r>
              <a:rPr lang="en-US" dirty="0" smtClean="0"/>
              <a:t>1. </a:t>
            </a:r>
            <a:r>
              <a:rPr lang="en-US" dirty="0" err="1" smtClean="0"/>
              <a:t>Prinsip</a:t>
            </a:r>
            <a:r>
              <a:rPr lang="en-US" dirty="0" smtClean="0"/>
              <a:t> </a:t>
            </a:r>
            <a:r>
              <a:rPr lang="en-US" dirty="0" err="1" smtClean="0"/>
              <a:t>Akrual</a:t>
            </a:r>
            <a:r>
              <a:rPr lang="en-US" dirty="0" smtClean="0"/>
              <a:t> :</a:t>
            </a:r>
            <a:r>
              <a:rPr lang="en-US" dirty="0" err="1" smtClean="0"/>
              <a:t>Sesuai</a:t>
            </a:r>
            <a:r>
              <a:rPr lang="en-US" dirty="0" smtClean="0"/>
              <a:t> </a:t>
            </a:r>
            <a:r>
              <a:rPr lang="en-US" dirty="0" err="1" smtClean="0"/>
              <a:t>pasal</a:t>
            </a:r>
            <a:r>
              <a:rPr lang="en-US" dirty="0" smtClean="0"/>
              <a:t> 11 </a:t>
            </a:r>
            <a:r>
              <a:rPr lang="en-US" dirty="0" err="1" smtClean="0"/>
              <a:t>ayat</a:t>
            </a:r>
            <a:r>
              <a:rPr lang="en-US" dirty="0" smtClean="0"/>
              <a:t> (1) UU PPN, PPN </a:t>
            </a:r>
            <a:r>
              <a:rPr lang="en-US" dirty="0" err="1" smtClean="0"/>
              <a:t>terutang</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penyerahan</a:t>
            </a:r>
            <a:r>
              <a:rPr lang="en-US" dirty="0" smtClean="0"/>
              <a:t> </a:t>
            </a:r>
            <a:r>
              <a:rPr lang="en-US" dirty="0" err="1" smtClean="0"/>
              <a:t>barang</a:t>
            </a:r>
            <a:r>
              <a:rPr lang="en-US" dirty="0" smtClean="0"/>
              <a:t>, </a:t>
            </a:r>
            <a:r>
              <a:rPr lang="en-US" dirty="0" err="1" smtClean="0"/>
              <a:t>jasa</a:t>
            </a:r>
            <a:r>
              <a:rPr lang="en-US" dirty="0" smtClean="0"/>
              <a:t> / </a:t>
            </a:r>
            <a:r>
              <a:rPr lang="en-US" dirty="0" err="1" smtClean="0"/>
              <a:t>impor</a:t>
            </a:r>
            <a:r>
              <a:rPr lang="en-US" dirty="0" smtClean="0"/>
              <a:t> </a:t>
            </a:r>
            <a:r>
              <a:rPr lang="en-US" dirty="0" err="1" smtClean="0"/>
              <a:t>barang</a:t>
            </a:r>
            <a:r>
              <a:rPr lang="en-US" dirty="0" smtClean="0"/>
              <a:t>.</a:t>
            </a:r>
            <a:endParaRPr lang="id-ID" dirty="0" smtClean="0"/>
          </a:p>
          <a:p>
            <a:pPr>
              <a:buNone/>
            </a:pPr>
            <a:r>
              <a:rPr lang="en-US" dirty="0" smtClean="0"/>
              <a:t>2. </a:t>
            </a:r>
            <a:r>
              <a:rPr lang="en-US" dirty="0" err="1" smtClean="0"/>
              <a:t>Prinsip</a:t>
            </a:r>
            <a:r>
              <a:rPr lang="en-US" dirty="0" smtClean="0"/>
              <a:t> </a:t>
            </a:r>
            <a:r>
              <a:rPr lang="en-US" dirty="0" err="1" smtClean="0"/>
              <a:t>Kas</a:t>
            </a:r>
            <a:r>
              <a:rPr lang="en-US" dirty="0" smtClean="0"/>
              <a:t>      : </a:t>
            </a:r>
            <a:r>
              <a:rPr lang="en-US" dirty="0" err="1" smtClean="0"/>
              <a:t>Sesuai</a:t>
            </a:r>
            <a:r>
              <a:rPr lang="en-US" dirty="0" smtClean="0"/>
              <a:t> </a:t>
            </a:r>
            <a:r>
              <a:rPr lang="en-US" dirty="0" err="1" smtClean="0"/>
              <a:t>pasal</a:t>
            </a:r>
            <a:r>
              <a:rPr lang="en-US" dirty="0" smtClean="0"/>
              <a:t> 11 </a:t>
            </a:r>
            <a:r>
              <a:rPr lang="en-US" dirty="0" err="1" smtClean="0"/>
              <a:t>ayat</a:t>
            </a:r>
            <a:r>
              <a:rPr lang="en-US" dirty="0" smtClean="0"/>
              <a:t> (2) UU PPN, PPN </a:t>
            </a:r>
            <a:r>
              <a:rPr lang="en-US" dirty="0" err="1" smtClean="0"/>
              <a:t>terutang</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penerimaan</a:t>
            </a:r>
            <a:r>
              <a:rPr lang="en-US" dirty="0" smtClean="0"/>
              <a:t> </a:t>
            </a:r>
            <a:r>
              <a:rPr lang="en-US" dirty="0" err="1" smtClean="0"/>
              <a:t>pembayaran</a:t>
            </a:r>
            <a:r>
              <a:rPr lang="en-US" dirty="0" smtClean="0"/>
              <a:t>.</a:t>
            </a:r>
            <a:endParaRPr lang="id-ID" dirty="0" smtClean="0"/>
          </a:p>
          <a:p>
            <a:r>
              <a:rPr lang="en-US" b="1" dirty="0" err="1" smtClean="0"/>
              <a:t>Ada</a:t>
            </a:r>
            <a:r>
              <a:rPr lang="en-US" b="1" dirty="0" smtClean="0"/>
              <a:t> 2 </a:t>
            </a:r>
            <a:r>
              <a:rPr lang="en-US" b="1" dirty="0" err="1" smtClean="0"/>
              <a:t>cara</a:t>
            </a:r>
            <a:r>
              <a:rPr lang="en-US" b="1" dirty="0" smtClean="0"/>
              <a:t> </a:t>
            </a:r>
            <a:r>
              <a:rPr lang="en-US" b="1" dirty="0" err="1" smtClean="0"/>
              <a:t>pembukuan</a:t>
            </a:r>
            <a:r>
              <a:rPr lang="en-US" b="1" dirty="0" smtClean="0"/>
              <a:t> PPN </a:t>
            </a:r>
            <a:r>
              <a:rPr lang="en-US" b="1" dirty="0" err="1" smtClean="0"/>
              <a:t>dalam</a:t>
            </a:r>
            <a:r>
              <a:rPr lang="en-US" b="1" dirty="0" smtClean="0"/>
              <a:t> </a:t>
            </a:r>
            <a:r>
              <a:rPr lang="en-US" b="1" dirty="0" err="1" smtClean="0"/>
              <a:t>akuntansi</a:t>
            </a:r>
            <a:r>
              <a:rPr lang="en-US" b="1" dirty="0" smtClean="0"/>
              <a:t> :</a:t>
            </a:r>
            <a:endParaRPr lang="id-ID" b="1" dirty="0" smtClean="0"/>
          </a:p>
          <a:p>
            <a:pPr>
              <a:buNone/>
            </a:pPr>
            <a:r>
              <a:rPr lang="en-US" dirty="0" smtClean="0"/>
              <a:t>1. </a:t>
            </a:r>
            <a:r>
              <a:rPr lang="en-US" dirty="0" err="1" smtClean="0"/>
              <a:t>Metode</a:t>
            </a:r>
            <a:r>
              <a:rPr lang="en-US" dirty="0" smtClean="0"/>
              <a:t> </a:t>
            </a:r>
            <a:r>
              <a:rPr lang="en-US" dirty="0" err="1" smtClean="0"/>
              <a:t>Faktur</a:t>
            </a:r>
            <a:r>
              <a:rPr lang="en-US" dirty="0" smtClean="0"/>
              <a:t> : PPN </a:t>
            </a:r>
            <a:r>
              <a:rPr lang="en-US" dirty="0" err="1" smtClean="0"/>
              <a:t>terhutang</a:t>
            </a:r>
            <a:r>
              <a:rPr lang="en-US" dirty="0" smtClean="0"/>
              <a:t> </a:t>
            </a:r>
            <a:r>
              <a:rPr lang="en-US" dirty="0" err="1" smtClean="0"/>
              <a:t>di</a:t>
            </a:r>
            <a:r>
              <a:rPr lang="en-US" dirty="0" smtClean="0"/>
              <a:t> </a:t>
            </a:r>
            <a:r>
              <a:rPr lang="en-US" dirty="0" err="1" smtClean="0"/>
              <a:t>catat</a:t>
            </a:r>
            <a:r>
              <a:rPr lang="en-US" dirty="0" smtClean="0"/>
              <a:t> </a:t>
            </a:r>
            <a:r>
              <a:rPr lang="en-US" dirty="0" err="1" smtClean="0"/>
              <a:t>pada</a:t>
            </a:r>
            <a:r>
              <a:rPr lang="en-US" dirty="0" smtClean="0"/>
              <a:t> </a:t>
            </a:r>
            <a:r>
              <a:rPr lang="en-US" dirty="0" err="1" smtClean="0"/>
              <a:t>saat</a:t>
            </a:r>
            <a:r>
              <a:rPr lang="en-US" dirty="0" smtClean="0"/>
              <a:t> </a:t>
            </a:r>
            <a:r>
              <a:rPr lang="en-US" dirty="0" err="1" smtClean="0"/>
              <a:t>faktur</a:t>
            </a:r>
            <a:r>
              <a:rPr lang="en-US" dirty="0" smtClean="0"/>
              <a:t> </a:t>
            </a:r>
            <a:r>
              <a:rPr lang="en-US" dirty="0" err="1" smtClean="0"/>
              <a:t>dikeluarkan</a:t>
            </a:r>
            <a:r>
              <a:rPr lang="en-US" dirty="0" smtClean="0"/>
              <a:t> F.P </a:t>
            </a:r>
            <a:r>
              <a:rPr lang="en-US" dirty="0" err="1" smtClean="0"/>
              <a:t>di</a:t>
            </a:r>
            <a:r>
              <a:rPr lang="en-US" dirty="0" smtClean="0"/>
              <a:t> </a:t>
            </a:r>
            <a:r>
              <a:rPr lang="en-US" dirty="0" err="1" smtClean="0"/>
              <a:t>buat</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pembayaran</a:t>
            </a:r>
            <a:r>
              <a:rPr lang="en-US" dirty="0" smtClean="0"/>
              <a:t> / </a:t>
            </a:r>
            <a:r>
              <a:rPr lang="en-US" dirty="0" err="1" smtClean="0"/>
              <a:t>pada</a:t>
            </a:r>
            <a:r>
              <a:rPr lang="en-US" dirty="0" smtClean="0"/>
              <a:t> </a:t>
            </a:r>
            <a:r>
              <a:rPr lang="en-US" dirty="0" err="1" smtClean="0"/>
              <a:t>saat</a:t>
            </a:r>
            <a:r>
              <a:rPr lang="en-US" dirty="0" smtClean="0"/>
              <a:t> </a:t>
            </a:r>
            <a:r>
              <a:rPr lang="en-US" dirty="0" err="1" smtClean="0"/>
              <a:t>penyerahan</a:t>
            </a:r>
            <a:r>
              <a:rPr lang="en-US" dirty="0" smtClean="0"/>
              <a:t>. </a:t>
            </a:r>
            <a:r>
              <a:rPr lang="en-US" dirty="0" err="1" smtClean="0"/>
              <a:t>Biasanya</a:t>
            </a:r>
            <a:r>
              <a:rPr lang="en-US" dirty="0" smtClean="0"/>
              <a:t> </a:t>
            </a:r>
            <a:r>
              <a:rPr lang="en-US" dirty="0" err="1" smtClean="0"/>
              <a:t>digunakan</a:t>
            </a:r>
            <a:r>
              <a:rPr lang="en-US" dirty="0" smtClean="0"/>
              <a:t> </a:t>
            </a:r>
            <a:r>
              <a:rPr lang="en-US" dirty="0" err="1" smtClean="0"/>
              <a:t>oleh</a:t>
            </a:r>
            <a:r>
              <a:rPr lang="en-US" dirty="0" smtClean="0"/>
              <a:t> PKP yang </a:t>
            </a:r>
            <a:r>
              <a:rPr lang="en-US" dirty="0" err="1" smtClean="0"/>
              <a:t>telah</a:t>
            </a:r>
            <a:r>
              <a:rPr lang="en-US" dirty="0" smtClean="0"/>
              <a:t> </a:t>
            </a:r>
            <a:r>
              <a:rPr lang="en-US" dirty="0" err="1" smtClean="0"/>
              <a:t>dikukuhkan</a:t>
            </a:r>
            <a:r>
              <a:rPr lang="en-US" dirty="0" smtClean="0"/>
              <a:t>.</a:t>
            </a:r>
            <a:endParaRPr lang="id-ID" dirty="0" smtClean="0"/>
          </a:p>
          <a:p>
            <a:pPr>
              <a:buNone/>
            </a:pPr>
            <a:r>
              <a:rPr lang="en-US" dirty="0" smtClean="0"/>
              <a:t>2. </a:t>
            </a:r>
            <a:r>
              <a:rPr lang="en-US" dirty="0" err="1" smtClean="0"/>
              <a:t>Metode</a:t>
            </a:r>
            <a:r>
              <a:rPr lang="en-US" dirty="0" smtClean="0"/>
              <a:t> </a:t>
            </a:r>
            <a:r>
              <a:rPr lang="en-US" dirty="0" err="1" smtClean="0"/>
              <a:t>kas</a:t>
            </a:r>
            <a:r>
              <a:rPr lang="en-US" dirty="0" smtClean="0"/>
              <a:t>      : PPN </a:t>
            </a:r>
            <a:r>
              <a:rPr lang="en-US" dirty="0" err="1" smtClean="0"/>
              <a:t>di</a:t>
            </a:r>
            <a:r>
              <a:rPr lang="en-US" dirty="0" smtClean="0"/>
              <a:t> </a:t>
            </a:r>
            <a:r>
              <a:rPr lang="en-US" dirty="0" err="1" smtClean="0"/>
              <a:t>catat</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penerimaan</a:t>
            </a:r>
            <a:r>
              <a:rPr lang="en-US" dirty="0" smtClean="0"/>
              <a:t> </a:t>
            </a:r>
            <a:r>
              <a:rPr lang="en-US" dirty="0" err="1" smtClean="0"/>
              <a:t>pembayaran</a:t>
            </a:r>
            <a:r>
              <a:rPr lang="en-US" dirty="0" smtClean="0"/>
              <a:t>. </a:t>
            </a:r>
            <a:r>
              <a:rPr lang="en-US" dirty="0" err="1" smtClean="0"/>
              <a:t>Pencatatan</a:t>
            </a:r>
            <a:r>
              <a:rPr lang="en-US" dirty="0" smtClean="0"/>
              <a:t> </a:t>
            </a:r>
            <a:r>
              <a:rPr lang="en-US" dirty="0" err="1" smtClean="0"/>
              <a:t>tidak</a:t>
            </a:r>
            <a:r>
              <a:rPr lang="en-US" dirty="0" smtClean="0"/>
              <a:t> </a:t>
            </a:r>
            <a:r>
              <a:rPr lang="en-US" dirty="0" err="1" smtClean="0"/>
              <a:t>tergantung</a:t>
            </a:r>
            <a:r>
              <a:rPr lang="en-US" dirty="0" smtClean="0"/>
              <a:t> </a:t>
            </a:r>
            <a:r>
              <a:rPr lang="en-US" dirty="0" err="1" smtClean="0"/>
              <a:t>pada</a:t>
            </a:r>
            <a:r>
              <a:rPr lang="en-US" dirty="0" smtClean="0"/>
              <a:t> </a:t>
            </a:r>
            <a:r>
              <a:rPr lang="en-US" dirty="0" err="1" smtClean="0"/>
              <a:t>pembuatan</a:t>
            </a:r>
            <a:r>
              <a:rPr lang="en-US" dirty="0" smtClean="0"/>
              <a:t> </a:t>
            </a:r>
            <a:r>
              <a:rPr lang="en-US" dirty="0" err="1" smtClean="0"/>
              <a:t>faktur</a:t>
            </a:r>
            <a:r>
              <a:rPr lang="en-US" dirty="0" smtClean="0"/>
              <a:t>. </a:t>
            </a:r>
            <a:r>
              <a:rPr lang="en-US" dirty="0" err="1" smtClean="0"/>
              <a:t>Biasanya</a:t>
            </a:r>
            <a:r>
              <a:rPr lang="en-US" dirty="0" smtClean="0"/>
              <a:t> </a:t>
            </a:r>
            <a:r>
              <a:rPr lang="en-US" dirty="0" err="1" smtClean="0"/>
              <a:t>digunakan</a:t>
            </a:r>
            <a:r>
              <a:rPr lang="en-US" dirty="0" smtClean="0"/>
              <a:t> </a:t>
            </a:r>
            <a:r>
              <a:rPr lang="en-US" dirty="0" err="1" smtClean="0"/>
              <a:t>oleh</a:t>
            </a:r>
            <a:r>
              <a:rPr lang="en-US" dirty="0" smtClean="0"/>
              <a:t> </a:t>
            </a:r>
            <a:r>
              <a:rPr lang="en-US" dirty="0" err="1" smtClean="0"/>
              <a:t>perusahaan</a:t>
            </a:r>
            <a:r>
              <a:rPr lang="en-US" dirty="0" smtClean="0"/>
              <a:t> yang </a:t>
            </a:r>
            <a:r>
              <a:rPr lang="en-US" dirty="0" err="1" smtClean="0"/>
              <a:t>tidak</a:t>
            </a:r>
            <a:r>
              <a:rPr lang="en-US" dirty="0" smtClean="0"/>
              <a:t> </a:t>
            </a:r>
            <a:r>
              <a:rPr lang="en-US" dirty="0" err="1" smtClean="0"/>
              <a:t>dikukuhkan</a:t>
            </a:r>
            <a:r>
              <a:rPr lang="en-US" dirty="0" smtClean="0"/>
              <a:t> </a:t>
            </a:r>
            <a:r>
              <a:rPr lang="en-US" dirty="0" err="1" smtClean="0"/>
              <a:t>sebagai</a:t>
            </a:r>
            <a:r>
              <a:rPr lang="en-US" dirty="0" smtClean="0"/>
              <a:t> PKP.</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Kewajiban</a:t>
            </a:r>
            <a:r>
              <a:rPr lang="en-US" dirty="0" smtClean="0"/>
              <a:t> </a:t>
            </a:r>
            <a:r>
              <a:rPr lang="en-US" dirty="0" err="1" smtClean="0"/>
              <a:t>Bagi</a:t>
            </a:r>
            <a:r>
              <a:rPr lang="en-US" dirty="0" smtClean="0"/>
              <a:t> </a:t>
            </a:r>
            <a:r>
              <a:rPr lang="en-US" dirty="0" err="1" smtClean="0"/>
              <a:t>Pengguna</a:t>
            </a:r>
            <a:r>
              <a:rPr lang="en-US" dirty="0" smtClean="0"/>
              <a:t> Norma </a:t>
            </a:r>
            <a:r>
              <a:rPr lang="en-US" dirty="0" err="1" smtClean="0"/>
              <a:t>Penghitungan</a:t>
            </a:r>
            <a:r>
              <a:rPr lang="en-US" dirty="0" smtClean="0"/>
              <a:t> </a:t>
            </a:r>
            <a:r>
              <a:rPr lang="en-US" dirty="0" err="1" smtClean="0"/>
              <a:t>Penghasilan</a:t>
            </a:r>
            <a:r>
              <a:rPr lang="en-US" dirty="0" smtClean="0"/>
              <a:t> </a:t>
            </a:r>
            <a:r>
              <a:rPr lang="en-US" dirty="0" err="1" smtClean="0"/>
              <a:t>Neto</a:t>
            </a:r>
            <a:endParaRPr lang="id-ID" dirty="0"/>
          </a:p>
        </p:txBody>
      </p:sp>
      <p:sp>
        <p:nvSpPr>
          <p:cNvPr id="3" name="Content Placeholder 2"/>
          <p:cNvSpPr>
            <a:spLocks noGrp="1"/>
          </p:cNvSpPr>
          <p:nvPr>
            <p:ph sz="quarter" idx="1"/>
          </p:nvPr>
        </p:nvSpPr>
        <p:spPr/>
        <p:txBody>
          <a:bodyPr/>
          <a:lstStyle/>
          <a:p>
            <a:pPr>
              <a:buNone/>
            </a:pPr>
            <a:r>
              <a:rPr lang="en-US" dirty="0" err="1" smtClean="0"/>
              <a:t>Berikut</a:t>
            </a:r>
            <a:r>
              <a:rPr lang="en-US" dirty="0" smtClean="0"/>
              <a:t> </a:t>
            </a:r>
            <a:r>
              <a:rPr lang="en-US" dirty="0" err="1" smtClean="0"/>
              <a:t>ini</a:t>
            </a:r>
            <a:r>
              <a:rPr lang="en-US" dirty="0" smtClean="0"/>
              <a:t> </a:t>
            </a:r>
            <a:r>
              <a:rPr lang="en-US" dirty="0" err="1" smtClean="0"/>
              <a:t>beberapa</a:t>
            </a:r>
            <a:r>
              <a:rPr lang="en-US" dirty="0" smtClean="0"/>
              <a:t> </a:t>
            </a:r>
            <a:r>
              <a:rPr lang="en-US" dirty="0" err="1" smtClean="0"/>
              <a:t>kewajiban</a:t>
            </a:r>
            <a:r>
              <a:rPr lang="en-US" dirty="0" smtClean="0"/>
              <a:t> yang </a:t>
            </a:r>
            <a:r>
              <a:rPr lang="en-US" dirty="0" err="1" smtClean="0"/>
              <a:t>harus</a:t>
            </a:r>
            <a:r>
              <a:rPr lang="en-US" dirty="0" smtClean="0"/>
              <a:t> </a:t>
            </a:r>
            <a:r>
              <a:rPr lang="en-US" dirty="0" err="1" smtClean="0"/>
              <a:t>dilaksanakan</a:t>
            </a:r>
            <a:r>
              <a:rPr lang="en-US" dirty="0" smtClean="0"/>
              <a:t> </a:t>
            </a:r>
            <a:r>
              <a:rPr lang="en-US" dirty="0" err="1" smtClean="0"/>
              <a:t>oleh</a:t>
            </a:r>
            <a:r>
              <a:rPr lang="en-US" dirty="0" smtClean="0"/>
              <a:t> </a:t>
            </a:r>
            <a:r>
              <a:rPr lang="en-US" dirty="0" err="1" smtClean="0"/>
              <a:t>pengguna</a:t>
            </a:r>
            <a:r>
              <a:rPr lang="en-US" dirty="0" smtClean="0"/>
              <a:t> </a:t>
            </a:r>
            <a:r>
              <a:rPr lang="en-US" dirty="0" err="1" smtClean="0"/>
              <a:t>norma</a:t>
            </a:r>
            <a:r>
              <a:rPr lang="en-US" dirty="0" smtClean="0"/>
              <a:t> </a:t>
            </a:r>
            <a:r>
              <a:rPr lang="en-US" dirty="0" err="1" smtClean="0"/>
              <a:t>penghitungan</a:t>
            </a:r>
            <a:r>
              <a:rPr lang="en-US" dirty="0" smtClean="0"/>
              <a:t> </a:t>
            </a:r>
            <a:r>
              <a:rPr lang="en-US" dirty="0" err="1" smtClean="0"/>
              <a:t>penghasilan</a:t>
            </a:r>
            <a:r>
              <a:rPr lang="en-US" dirty="0" smtClean="0"/>
              <a:t> </a:t>
            </a:r>
            <a:r>
              <a:rPr lang="en-US" dirty="0" err="1" smtClean="0"/>
              <a:t>neto</a:t>
            </a:r>
            <a:r>
              <a:rPr lang="id-ID" dirty="0" smtClean="0"/>
              <a:t>.</a:t>
            </a:r>
          </a:p>
          <a:p>
            <a:r>
              <a:rPr lang="en-US" dirty="0" err="1" smtClean="0"/>
              <a:t>Wajib</a:t>
            </a:r>
            <a:r>
              <a:rPr lang="en-US" dirty="0" smtClean="0"/>
              <a:t> </a:t>
            </a:r>
            <a:r>
              <a:rPr lang="en-US" dirty="0" err="1" smtClean="0"/>
              <a:t>Pajak</a:t>
            </a:r>
            <a:r>
              <a:rPr lang="en-US" dirty="0" smtClean="0"/>
              <a:t> yang </a:t>
            </a:r>
            <a:r>
              <a:rPr lang="en-US" dirty="0" err="1" smtClean="0"/>
              <a:t>menggunakan</a:t>
            </a:r>
            <a:r>
              <a:rPr lang="en-US" dirty="0" smtClean="0"/>
              <a:t> Norma </a:t>
            </a:r>
            <a:r>
              <a:rPr lang="en-US" dirty="0" err="1" smtClean="0"/>
              <a:t>Penghitungan</a:t>
            </a:r>
            <a:r>
              <a:rPr lang="en-US" dirty="0" smtClean="0"/>
              <a:t> </a:t>
            </a:r>
            <a:r>
              <a:rPr lang="en-US" dirty="0" err="1" smtClean="0"/>
              <a:t>Penghasilan</a:t>
            </a:r>
            <a:r>
              <a:rPr lang="en-US" dirty="0" smtClean="0"/>
              <a:t> </a:t>
            </a:r>
            <a:r>
              <a:rPr lang="en-US" dirty="0" err="1" smtClean="0"/>
              <a:t>Neto</a:t>
            </a:r>
            <a:r>
              <a:rPr lang="en-US" dirty="0" smtClean="0"/>
              <a:t> </a:t>
            </a:r>
            <a:r>
              <a:rPr lang="en-US" dirty="0" err="1" smtClean="0"/>
              <a:t>wajib</a:t>
            </a:r>
            <a:r>
              <a:rPr lang="en-US" dirty="0" smtClean="0"/>
              <a:t> </a:t>
            </a:r>
            <a:r>
              <a:rPr lang="en-US" dirty="0" err="1" smtClean="0"/>
              <a:t>memberitahukan</a:t>
            </a:r>
            <a:r>
              <a:rPr lang="en-US" dirty="0" smtClean="0"/>
              <a:t> </a:t>
            </a:r>
            <a:r>
              <a:rPr lang="en-US" dirty="0" err="1" smtClean="0"/>
              <a:t>mengenai</a:t>
            </a:r>
            <a:r>
              <a:rPr lang="en-US" dirty="0" smtClean="0"/>
              <a:t> </a:t>
            </a:r>
            <a:r>
              <a:rPr lang="en-US" dirty="0" err="1" smtClean="0"/>
              <a:t>penggunaan</a:t>
            </a:r>
            <a:r>
              <a:rPr lang="en-US" dirty="0" smtClean="0"/>
              <a:t> Norma </a:t>
            </a:r>
            <a:r>
              <a:rPr lang="en-US" dirty="0" err="1" smtClean="0"/>
              <a:t>Penghitungan</a:t>
            </a:r>
            <a:r>
              <a:rPr lang="en-US" dirty="0" smtClean="0"/>
              <a:t> </a:t>
            </a:r>
            <a:r>
              <a:rPr lang="en-US" dirty="0" err="1" smtClean="0"/>
              <a:t>kepada</a:t>
            </a:r>
            <a:r>
              <a:rPr lang="en-US" dirty="0" smtClean="0"/>
              <a:t> </a:t>
            </a:r>
            <a:r>
              <a:rPr lang="en-US" dirty="0" err="1" smtClean="0"/>
              <a:t>Direktur</a:t>
            </a:r>
            <a:r>
              <a:rPr lang="en-US" dirty="0" smtClean="0"/>
              <a:t> </a:t>
            </a:r>
            <a:r>
              <a:rPr lang="en-US" dirty="0" err="1" smtClean="0"/>
              <a:t>Jenderal</a:t>
            </a:r>
            <a:r>
              <a:rPr lang="en-US" dirty="0" smtClean="0"/>
              <a:t> </a:t>
            </a:r>
            <a:r>
              <a:rPr lang="en-US" dirty="0" err="1" smtClean="0"/>
              <a:t>Pajak</a:t>
            </a:r>
            <a:r>
              <a:rPr lang="en-US" dirty="0" smtClean="0"/>
              <a:t> paling lama 3 (</a:t>
            </a:r>
            <a:r>
              <a:rPr lang="en-US" dirty="0" err="1" smtClean="0"/>
              <a:t>tiga</a:t>
            </a:r>
            <a:r>
              <a:rPr lang="en-US" dirty="0" smtClean="0"/>
              <a:t>) </a:t>
            </a:r>
            <a:r>
              <a:rPr lang="en-US" dirty="0" err="1" smtClean="0"/>
              <a:t>bulan</a:t>
            </a:r>
            <a:r>
              <a:rPr lang="en-US" dirty="0" smtClean="0"/>
              <a:t> </a:t>
            </a:r>
            <a:r>
              <a:rPr lang="en-US" dirty="0" err="1" smtClean="0"/>
              <a:t>sejak</a:t>
            </a:r>
            <a:r>
              <a:rPr lang="en-US" dirty="0" smtClean="0"/>
              <a:t> </a:t>
            </a:r>
            <a:r>
              <a:rPr lang="en-US" dirty="0" err="1" smtClean="0"/>
              <a:t>awal</a:t>
            </a:r>
            <a:r>
              <a:rPr lang="en-US" dirty="0" smtClean="0"/>
              <a:t> </a:t>
            </a:r>
            <a:r>
              <a:rPr lang="en-US" dirty="0" err="1" smtClean="0"/>
              <a:t>tahun</a:t>
            </a:r>
            <a:r>
              <a:rPr lang="en-US" dirty="0" smtClean="0"/>
              <a:t> </a:t>
            </a:r>
            <a:r>
              <a:rPr lang="en-US" dirty="0" err="1" smtClean="0"/>
              <a:t>pajak</a:t>
            </a:r>
            <a:r>
              <a:rPr lang="en-US" dirty="0" smtClean="0"/>
              <a:t> yang </a:t>
            </a:r>
            <a:r>
              <a:rPr lang="en-US" dirty="0" err="1" smtClean="0"/>
              <a:t>bersangkutan</a:t>
            </a:r>
            <a:r>
              <a:rPr lang="en-US" dirty="0" smtClean="0"/>
              <a:t>.</a:t>
            </a:r>
            <a:endParaRPr lang="id-ID" dirty="0" smtClean="0"/>
          </a:p>
          <a:p>
            <a:r>
              <a:rPr lang="en-US" dirty="0" err="1" smtClean="0"/>
              <a:t>Wajib</a:t>
            </a:r>
            <a:r>
              <a:rPr lang="en-US" dirty="0" smtClean="0"/>
              <a:t> </a:t>
            </a:r>
            <a:r>
              <a:rPr lang="en-US" dirty="0" err="1" smtClean="0"/>
              <a:t>Pajak</a:t>
            </a:r>
            <a:r>
              <a:rPr lang="en-US" dirty="0" smtClean="0"/>
              <a:t> yang </a:t>
            </a:r>
            <a:r>
              <a:rPr lang="en-US" dirty="0" err="1" smtClean="0"/>
              <a:t>tidak</a:t>
            </a:r>
            <a:r>
              <a:rPr lang="en-US" dirty="0" smtClean="0"/>
              <a:t> </a:t>
            </a:r>
            <a:r>
              <a:rPr lang="en-US" dirty="0" err="1" smtClean="0"/>
              <a:t>memberitahukan</a:t>
            </a:r>
            <a:r>
              <a:rPr lang="en-US" dirty="0" smtClean="0"/>
              <a:t> </a:t>
            </a:r>
            <a:r>
              <a:rPr lang="en-US" dirty="0" err="1" smtClean="0"/>
              <a:t>kepada</a:t>
            </a:r>
            <a:r>
              <a:rPr lang="en-US" dirty="0" smtClean="0"/>
              <a:t> </a:t>
            </a:r>
            <a:r>
              <a:rPr lang="en-US" dirty="0" err="1" smtClean="0"/>
              <a:t>Direktur</a:t>
            </a:r>
            <a:r>
              <a:rPr lang="en-US" dirty="0" smtClean="0"/>
              <a:t> </a:t>
            </a:r>
            <a:r>
              <a:rPr lang="en-US" dirty="0" err="1" smtClean="0"/>
              <a:t>Jenderal</a:t>
            </a:r>
            <a:r>
              <a:rPr lang="en-US" dirty="0" smtClean="0"/>
              <a:t> </a:t>
            </a:r>
            <a:r>
              <a:rPr lang="en-US" dirty="0" err="1" smtClean="0"/>
              <a:t>Pajak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ketentuan</a:t>
            </a:r>
            <a:r>
              <a:rPr lang="en-US" dirty="0" smtClean="0"/>
              <a:t> </a:t>
            </a:r>
            <a:r>
              <a:rPr lang="en-US" dirty="0" err="1" smtClean="0"/>
              <a:t>diatas</a:t>
            </a:r>
            <a:r>
              <a:rPr lang="en-US" dirty="0" smtClean="0"/>
              <a:t> </a:t>
            </a:r>
            <a:r>
              <a:rPr lang="en-US" dirty="0" err="1" smtClean="0"/>
              <a:t>dianggap</a:t>
            </a:r>
            <a:r>
              <a:rPr lang="en-US" dirty="0" smtClean="0"/>
              <a:t> </a:t>
            </a:r>
            <a:r>
              <a:rPr lang="en-US" dirty="0" err="1" smtClean="0"/>
              <a:t>memilih</a:t>
            </a:r>
            <a:r>
              <a:rPr lang="en-US" dirty="0" smtClean="0"/>
              <a:t> </a:t>
            </a:r>
            <a:r>
              <a:rPr lang="en-US" dirty="0" err="1" smtClean="0"/>
              <a:t>menyelenggarakan</a:t>
            </a:r>
            <a:r>
              <a:rPr lang="en-US" dirty="0" smtClean="0"/>
              <a:t> </a:t>
            </a:r>
            <a:r>
              <a:rPr lang="en-US" dirty="0" err="1" smtClean="0"/>
              <a:t>pembukuan</a:t>
            </a:r>
            <a:r>
              <a:rPr lang="en-US" dirty="0" smtClean="0"/>
              <a:t>.</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Pajak</a:t>
            </a:r>
            <a:r>
              <a:rPr lang="en-US" sz="2800" dirty="0" smtClean="0"/>
              <a:t> </a:t>
            </a:r>
            <a:r>
              <a:rPr lang="en-US" sz="2800" dirty="0" err="1" smtClean="0"/>
              <a:t>Pertambahan</a:t>
            </a:r>
            <a:r>
              <a:rPr lang="en-US" sz="2800" dirty="0" smtClean="0"/>
              <a:t> </a:t>
            </a:r>
            <a:r>
              <a:rPr lang="en-US" sz="2800" dirty="0" err="1" smtClean="0"/>
              <a:t>Nilai</a:t>
            </a:r>
            <a:r>
              <a:rPr lang="en-US" sz="2800" dirty="0" smtClean="0"/>
              <a:t> (PPN)/</a:t>
            </a:r>
            <a:r>
              <a:rPr lang="en-US" sz="2800" dirty="0" err="1" smtClean="0"/>
              <a:t>Pajak</a:t>
            </a:r>
            <a:r>
              <a:rPr lang="en-US" sz="2800" dirty="0" smtClean="0"/>
              <a:t> </a:t>
            </a:r>
            <a:r>
              <a:rPr lang="en-US" sz="2800" dirty="0" err="1" smtClean="0"/>
              <a:t>Masukan</a:t>
            </a:r>
            <a:r>
              <a:rPr lang="en-US" sz="2800" dirty="0" smtClean="0"/>
              <a:t> Yang </a:t>
            </a:r>
            <a:r>
              <a:rPr lang="en-US" sz="2800" dirty="0" err="1" smtClean="0"/>
              <a:t>Tidak</a:t>
            </a:r>
            <a:r>
              <a:rPr lang="en-US" sz="2800" dirty="0" smtClean="0"/>
              <a:t> </a:t>
            </a:r>
            <a:r>
              <a:rPr lang="en-US" sz="2800" dirty="0" err="1" smtClean="0"/>
              <a:t>Dapat</a:t>
            </a:r>
            <a:r>
              <a:rPr lang="en-US" sz="2800" dirty="0" smtClean="0"/>
              <a:t> </a:t>
            </a:r>
            <a:r>
              <a:rPr lang="en-US" sz="2800" dirty="0" err="1" smtClean="0"/>
              <a:t>Dikreditkan</a:t>
            </a:r>
            <a:endParaRPr lang="id-ID" sz="2800" dirty="0"/>
          </a:p>
        </p:txBody>
      </p:sp>
      <p:sp>
        <p:nvSpPr>
          <p:cNvPr id="3" name="Content Placeholder 2"/>
          <p:cNvSpPr>
            <a:spLocks noGrp="1"/>
          </p:cNvSpPr>
          <p:nvPr>
            <p:ph sz="quarter" idx="1"/>
          </p:nvPr>
        </p:nvSpPr>
        <p:spPr/>
        <p:txBody>
          <a:bodyPr/>
          <a:lstStyle/>
          <a:p>
            <a:pPr>
              <a:buNone/>
            </a:pPr>
            <a:r>
              <a:rPr lang="en-US" dirty="0" err="1" smtClean="0"/>
              <a:t>Dalam</a:t>
            </a:r>
            <a:r>
              <a:rPr lang="en-US" dirty="0" smtClean="0"/>
              <a:t> </a:t>
            </a:r>
            <a:r>
              <a:rPr lang="en-US" dirty="0" err="1" smtClean="0"/>
              <a:t>perhitungan</a:t>
            </a:r>
            <a:r>
              <a:rPr lang="en-US" dirty="0" smtClean="0"/>
              <a:t> PPN </a:t>
            </a:r>
            <a:r>
              <a:rPr lang="en-US" dirty="0" err="1" smtClean="0"/>
              <a:t>sangat</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Pengusaha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untuk</a:t>
            </a:r>
            <a:r>
              <a:rPr lang="en-US" dirty="0" smtClean="0"/>
              <a:t> </a:t>
            </a:r>
            <a:r>
              <a:rPr lang="en-US" dirty="0" err="1" smtClean="0"/>
              <a:t>mengetahui</a:t>
            </a:r>
            <a:r>
              <a:rPr lang="en-US" dirty="0" smtClean="0"/>
              <a:t> </a:t>
            </a:r>
            <a:r>
              <a:rPr lang="en-US" dirty="0" err="1" smtClean="0"/>
              <a:t>bahwa</a:t>
            </a:r>
            <a:r>
              <a:rPr lang="en-US" dirty="0" smtClean="0"/>
              <a:t> PPN </a:t>
            </a:r>
            <a:r>
              <a:rPr lang="en-US" dirty="0" err="1" smtClean="0"/>
              <a:t>atas</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dan</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yang </a:t>
            </a:r>
            <a:r>
              <a:rPr lang="en-US" dirty="0" err="1" smtClean="0"/>
              <a:t>telah</a:t>
            </a:r>
            <a:r>
              <a:rPr lang="en-US" dirty="0" smtClean="0"/>
              <a:t> </a:t>
            </a:r>
            <a:r>
              <a:rPr lang="en-US" dirty="0" err="1" smtClean="0"/>
              <a:t>dibayarkan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dan</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dapat</a:t>
            </a:r>
            <a:r>
              <a:rPr lang="en-US" dirty="0" smtClean="0"/>
              <a:t> </a:t>
            </a:r>
            <a:r>
              <a:rPr lang="en-US" dirty="0" err="1" smtClean="0"/>
              <a:t>dikreditkan</a:t>
            </a:r>
            <a:r>
              <a:rPr lang="en-US" dirty="0" smtClean="0"/>
              <a:t> </a:t>
            </a:r>
            <a:r>
              <a:rPr lang="en-US" dirty="0" err="1" smtClean="0"/>
              <a:t>sebagai</a:t>
            </a:r>
            <a:r>
              <a:rPr lang="en-US" dirty="0" smtClean="0"/>
              <a:t> </a:t>
            </a:r>
            <a:r>
              <a:rPr lang="en-US" dirty="0" err="1" smtClean="0"/>
              <a:t>Pajak</a:t>
            </a:r>
            <a:r>
              <a:rPr lang="en-US" dirty="0" smtClean="0"/>
              <a:t> </a:t>
            </a:r>
            <a:r>
              <a:rPr lang="en-US" dirty="0" err="1" smtClean="0"/>
              <a:t>Masukan</a:t>
            </a:r>
            <a:r>
              <a:rPr lang="en-US" dirty="0" smtClean="0"/>
              <a:t>.</a:t>
            </a:r>
            <a:endParaRPr lang="id-ID" dirty="0" smtClean="0"/>
          </a:p>
          <a:p>
            <a:pPr>
              <a:buNone/>
            </a:pPr>
            <a:r>
              <a:rPr lang="en-US" dirty="0" err="1" smtClean="0"/>
              <a:t>Jenis</a:t>
            </a:r>
            <a:r>
              <a:rPr lang="en-US" dirty="0" smtClean="0"/>
              <a:t> </a:t>
            </a:r>
            <a:r>
              <a:rPr lang="en-US" dirty="0" err="1" smtClean="0"/>
              <a:t>Pajak</a:t>
            </a:r>
            <a:r>
              <a:rPr lang="en-US" dirty="0" smtClean="0"/>
              <a:t> </a:t>
            </a:r>
            <a:r>
              <a:rPr lang="en-US" dirty="0" err="1" smtClean="0"/>
              <a:t>Pertambahan</a:t>
            </a:r>
            <a:r>
              <a:rPr lang="en-US" dirty="0" smtClean="0"/>
              <a:t> </a:t>
            </a:r>
            <a:r>
              <a:rPr lang="en-US" dirty="0" err="1" smtClean="0"/>
              <a:t>Nilai</a:t>
            </a:r>
            <a:r>
              <a:rPr lang="en-US" dirty="0" smtClean="0"/>
              <a:t> (PPN) </a:t>
            </a:r>
            <a:r>
              <a:rPr lang="en-US" dirty="0" err="1" smtClean="0"/>
              <a:t>Atas</a:t>
            </a:r>
            <a:r>
              <a:rPr lang="en-US" dirty="0" smtClean="0"/>
              <a:t> </a:t>
            </a:r>
            <a:r>
              <a:rPr lang="en-US" dirty="0" err="1" smtClean="0"/>
              <a:t>Pembelian</a:t>
            </a:r>
            <a:r>
              <a:rPr lang="en-US" dirty="0" smtClean="0"/>
              <a:t>/ </a:t>
            </a:r>
            <a:r>
              <a:rPr lang="en-US" dirty="0" err="1" smtClean="0"/>
              <a:t>Perolehan</a:t>
            </a:r>
            <a:r>
              <a:rPr lang="en-US" dirty="0" smtClean="0"/>
              <a:t> </a:t>
            </a:r>
            <a:r>
              <a:rPr lang="en-US" dirty="0" err="1" smtClean="0"/>
              <a:t>Aktiva</a:t>
            </a:r>
            <a:r>
              <a:rPr lang="en-US" dirty="0" smtClean="0"/>
              <a:t>, </a:t>
            </a:r>
            <a:r>
              <a:rPr lang="en-US" dirty="0" err="1" smtClean="0"/>
              <a:t>Pembelian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(PKP) </a:t>
            </a:r>
            <a:r>
              <a:rPr lang="en-US" dirty="0" err="1" smtClean="0"/>
              <a:t>dan</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(JKP) </a:t>
            </a:r>
            <a:r>
              <a:rPr lang="en-US" dirty="0" err="1" smtClean="0"/>
              <a:t>dan</a:t>
            </a:r>
            <a:r>
              <a:rPr lang="en-US" dirty="0" smtClean="0"/>
              <a:t> </a:t>
            </a:r>
            <a:r>
              <a:rPr lang="en-US" dirty="0" err="1" smtClean="0"/>
              <a:t>Pengeluaran</a:t>
            </a:r>
            <a:r>
              <a:rPr lang="en-US" dirty="0" smtClean="0"/>
              <a:t> </a:t>
            </a:r>
            <a:r>
              <a:rPr lang="en-US" dirty="0" err="1" smtClean="0"/>
              <a:t>Untuk</a:t>
            </a:r>
            <a:r>
              <a:rPr lang="en-US" dirty="0" smtClean="0"/>
              <a:t> </a:t>
            </a:r>
            <a:r>
              <a:rPr lang="en-US" dirty="0" err="1" smtClean="0"/>
              <a:t>Biaya</a:t>
            </a:r>
            <a:r>
              <a:rPr lang="en-US" dirty="0" smtClean="0"/>
              <a:t> </a:t>
            </a:r>
            <a:r>
              <a:rPr lang="en-US" dirty="0" err="1" smtClean="0"/>
              <a:t>Bagi</a:t>
            </a:r>
            <a:r>
              <a:rPr lang="en-US" dirty="0" smtClean="0"/>
              <a:t> </a:t>
            </a:r>
            <a:r>
              <a:rPr lang="en-US" dirty="0" err="1" smtClean="0"/>
              <a:t>Pengusaha</a:t>
            </a:r>
            <a:r>
              <a:rPr lang="en-US" dirty="0" smtClean="0"/>
              <a:t> </a:t>
            </a:r>
            <a:r>
              <a:rPr lang="en-US" dirty="0" err="1" smtClean="0"/>
              <a:t>Kena</a:t>
            </a:r>
            <a:r>
              <a:rPr lang="en-US" dirty="0" smtClean="0"/>
              <a:t> </a:t>
            </a:r>
            <a:r>
              <a:rPr lang="en-US" dirty="0" err="1" smtClean="0"/>
              <a:t>Pajak</a:t>
            </a:r>
            <a:r>
              <a:rPr lang="en-US" dirty="0" smtClean="0"/>
              <a:t> (PKP)  Yang </a:t>
            </a:r>
            <a:r>
              <a:rPr lang="en-US" dirty="0" err="1" smtClean="0"/>
              <a:t>Tidak</a:t>
            </a:r>
            <a:r>
              <a:rPr lang="en-US" dirty="0" smtClean="0"/>
              <a:t> </a:t>
            </a:r>
            <a:r>
              <a:rPr lang="en-US" dirty="0" err="1" smtClean="0"/>
              <a:t>Dapat</a:t>
            </a:r>
            <a:r>
              <a:rPr lang="en-US" dirty="0" smtClean="0"/>
              <a:t> </a:t>
            </a:r>
            <a:r>
              <a:rPr lang="en-US" dirty="0" err="1" smtClean="0"/>
              <a:t>Dikreditkan</a:t>
            </a:r>
            <a:r>
              <a:rPr lang="en-US" dirty="0" smtClean="0"/>
              <a:t> </a:t>
            </a:r>
            <a:r>
              <a:rPr lang="en-US" dirty="0" err="1" smtClean="0"/>
              <a:t>Sebagai</a:t>
            </a:r>
            <a:r>
              <a:rPr lang="en-US" dirty="0" smtClean="0"/>
              <a:t> </a:t>
            </a:r>
            <a:r>
              <a:rPr lang="en-US" dirty="0" err="1" smtClean="0"/>
              <a:t>Pajak</a:t>
            </a:r>
            <a:r>
              <a:rPr lang="en-US" dirty="0" smtClean="0"/>
              <a:t> </a:t>
            </a:r>
            <a:r>
              <a:rPr lang="en-US" dirty="0" err="1" smtClean="0"/>
              <a:t>Masukan</a:t>
            </a:r>
            <a:r>
              <a:rPr lang="en-US" dirty="0" smtClean="0"/>
              <a:t> </a:t>
            </a:r>
            <a:r>
              <a:rPr lang="en-US" dirty="0" err="1" smtClean="0"/>
              <a:t>antara</a:t>
            </a:r>
            <a:r>
              <a:rPr lang="en-US" dirty="0" smtClean="0"/>
              <a:t> lain :</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lvl="0"/>
            <a:r>
              <a:rPr lang="en-US" dirty="0" err="1" smtClean="0"/>
              <a:t>Pajak</a:t>
            </a:r>
            <a:r>
              <a:rPr lang="en-US" dirty="0" smtClean="0"/>
              <a:t> </a:t>
            </a:r>
            <a:r>
              <a:rPr lang="en-US" dirty="0" err="1" smtClean="0"/>
              <a:t>Pertambahan</a:t>
            </a:r>
            <a:r>
              <a:rPr lang="en-US" dirty="0" smtClean="0"/>
              <a:t> </a:t>
            </a:r>
            <a:r>
              <a:rPr lang="en-US" dirty="0" err="1" smtClean="0"/>
              <a:t>Nilai</a:t>
            </a:r>
            <a:r>
              <a:rPr lang="en-US" dirty="0" smtClean="0"/>
              <a:t> </a:t>
            </a:r>
            <a:r>
              <a:rPr lang="fi-FI" dirty="0" smtClean="0"/>
              <a:t>(PPN) atas perolehan Barang Kena Pajak atau Jasa Kena Pajak sebelum pengusaha dikukuhkan sebagai Pengusaha Kena Pajak.</a:t>
            </a:r>
            <a:endParaRPr lang="id-ID" dirty="0" smtClean="0"/>
          </a:p>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yang </a:t>
            </a:r>
            <a:r>
              <a:rPr lang="en-US" dirty="0" err="1" smtClean="0"/>
              <a:t>tidak</a:t>
            </a:r>
            <a:r>
              <a:rPr lang="en-US" dirty="0" smtClean="0"/>
              <a:t> </a:t>
            </a:r>
            <a:r>
              <a:rPr lang="en-US" dirty="0" err="1" smtClean="0"/>
              <a:t>mempunyai</a:t>
            </a:r>
            <a:r>
              <a:rPr lang="en-US" dirty="0" smtClean="0"/>
              <a:t> </a:t>
            </a:r>
            <a:r>
              <a:rPr lang="en-US" dirty="0" err="1" smtClean="0"/>
              <a:t>hubungan</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kegiatan</a:t>
            </a:r>
            <a:r>
              <a:rPr lang="en-US" dirty="0" smtClean="0"/>
              <a:t> </a:t>
            </a:r>
            <a:r>
              <a:rPr lang="en-US" dirty="0" err="1" smtClean="0"/>
              <a:t>usaha</a:t>
            </a:r>
            <a:r>
              <a:rPr lang="en-US" dirty="0" smtClean="0"/>
              <a:t>.</a:t>
            </a:r>
            <a:endParaRPr lang="id-ID" dirty="0" smtClean="0"/>
          </a:p>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perolehan</a:t>
            </a:r>
            <a:r>
              <a:rPr lang="en-US" dirty="0" smtClean="0"/>
              <a:t> </a:t>
            </a:r>
            <a:r>
              <a:rPr lang="en-US" dirty="0" err="1" smtClean="0"/>
              <a:t>dan</a:t>
            </a:r>
            <a:r>
              <a:rPr lang="en-US" dirty="0" smtClean="0"/>
              <a:t> </a:t>
            </a:r>
            <a:r>
              <a:rPr lang="en-US" dirty="0" err="1" smtClean="0"/>
              <a:t>pemeliharaan</a:t>
            </a:r>
            <a:r>
              <a:rPr lang="en-US" dirty="0" smtClean="0"/>
              <a:t> </a:t>
            </a:r>
            <a:r>
              <a:rPr lang="en-US" dirty="0" err="1" smtClean="0"/>
              <a:t>kendaraan</a:t>
            </a:r>
            <a:r>
              <a:rPr lang="en-US" dirty="0" smtClean="0"/>
              <a:t> </a:t>
            </a:r>
            <a:r>
              <a:rPr lang="en-US" dirty="0" err="1" smtClean="0"/>
              <a:t>bermotor</a:t>
            </a:r>
            <a:r>
              <a:rPr lang="en-US" dirty="0" smtClean="0"/>
              <a:t> </a:t>
            </a:r>
            <a:r>
              <a:rPr lang="en-US" dirty="0" err="1" smtClean="0"/>
              <a:t>berupa</a:t>
            </a:r>
            <a:r>
              <a:rPr lang="en-US" dirty="0" smtClean="0"/>
              <a:t> sedan </a:t>
            </a:r>
            <a:r>
              <a:rPr lang="en-US" dirty="0" err="1" smtClean="0"/>
              <a:t>dan</a:t>
            </a:r>
            <a:r>
              <a:rPr lang="en-US" dirty="0" smtClean="0"/>
              <a:t> </a:t>
            </a:r>
            <a:r>
              <a:rPr lang="en-US" i="1" dirty="0" smtClean="0"/>
              <a:t>station wagon</a:t>
            </a:r>
            <a:r>
              <a:rPr lang="en-US" dirty="0" smtClean="0"/>
              <a:t>, </a:t>
            </a:r>
            <a:r>
              <a:rPr lang="en-US" dirty="0" err="1" smtClean="0"/>
              <a:t>kecuali</a:t>
            </a:r>
            <a:r>
              <a:rPr lang="en-US" dirty="0" smtClean="0"/>
              <a:t> </a:t>
            </a:r>
            <a:r>
              <a:rPr lang="en-US" dirty="0" err="1" smtClean="0"/>
              <a:t>merupakan</a:t>
            </a:r>
            <a:r>
              <a:rPr lang="en-US" dirty="0" smtClean="0"/>
              <a:t> </a:t>
            </a:r>
            <a:r>
              <a:rPr lang="en-US" dirty="0" err="1" smtClean="0"/>
              <a:t>barang</a:t>
            </a:r>
            <a:r>
              <a:rPr lang="en-US" dirty="0" smtClean="0"/>
              <a:t> </a:t>
            </a:r>
            <a:r>
              <a:rPr lang="en-US" dirty="0" err="1" smtClean="0"/>
              <a:t>dagangan</a:t>
            </a:r>
            <a:r>
              <a:rPr lang="en-US" dirty="0" smtClean="0"/>
              <a:t> </a:t>
            </a:r>
            <a:r>
              <a:rPr lang="en-US" dirty="0" err="1" smtClean="0"/>
              <a:t>atau</a:t>
            </a:r>
            <a:r>
              <a:rPr lang="en-US" dirty="0" smtClean="0"/>
              <a:t> </a:t>
            </a:r>
            <a:r>
              <a:rPr lang="en-US" dirty="0" err="1" smtClean="0"/>
              <a:t>disewakan</a:t>
            </a:r>
            <a:r>
              <a:rPr lang="en-US" dirty="0" smtClean="0"/>
              <a:t>.</a:t>
            </a:r>
            <a:endParaRPr lang="id-ID" dirty="0" smtClean="0"/>
          </a:p>
          <a:p>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pemanfaatan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Tidak</a:t>
            </a:r>
            <a:r>
              <a:rPr lang="en-US" dirty="0" smtClean="0"/>
              <a:t> </a:t>
            </a:r>
            <a:r>
              <a:rPr lang="en-US" dirty="0" err="1" smtClean="0"/>
              <a:t>Berwujud</a:t>
            </a:r>
            <a:r>
              <a:rPr lang="en-US" dirty="0" smtClean="0"/>
              <a:t> </a:t>
            </a:r>
            <a:r>
              <a:rPr lang="en-US" dirty="0" err="1" smtClean="0"/>
              <a:t>atau</a:t>
            </a:r>
            <a:r>
              <a:rPr lang="en-US" dirty="0" smtClean="0"/>
              <a:t> </a:t>
            </a:r>
            <a:r>
              <a:rPr lang="en-US" dirty="0" err="1" smtClean="0"/>
              <a:t>pemanfaatan</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dari</a:t>
            </a:r>
            <a:r>
              <a:rPr lang="en-US" dirty="0" smtClean="0"/>
              <a:t> </a:t>
            </a:r>
            <a:r>
              <a:rPr lang="en-US" dirty="0" err="1" smtClean="0"/>
              <a:t>luar</a:t>
            </a:r>
            <a:r>
              <a:rPr lang="en-US" dirty="0" smtClean="0"/>
              <a:t> Daerah </a:t>
            </a:r>
            <a:r>
              <a:rPr lang="en-US" dirty="0" err="1" smtClean="0"/>
              <a:t>Pabean</a:t>
            </a:r>
            <a:r>
              <a:rPr lang="en-US" dirty="0" smtClean="0"/>
              <a:t> </a:t>
            </a:r>
            <a:r>
              <a:rPr lang="en-US" dirty="0" err="1" smtClean="0"/>
              <a:t>sebelum</a:t>
            </a:r>
            <a:r>
              <a:rPr lang="en-US" dirty="0" smtClean="0"/>
              <a:t> </a:t>
            </a:r>
            <a:r>
              <a:rPr lang="en-US" dirty="0" err="1" smtClean="0"/>
              <a:t>pengusaha</a:t>
            </a:r>
            <a:r>
              <a:rPr lang="en-US" dirty="0" smtClean="0"/>
              <a:t> </a:t>
            </a:r>
            <a:r>
              <a:rPr lang="en-US" dirty="0" err="1" smtClean="0"/>
              <a:t>dikukuhkan</a:t>
            </a:r>
            <a:r>
              <a:rPr lang="en-US" dirty="0" smtClean="0"/>
              <a:t> </a:t>
            </a:r>
            <a:r>
              <a:rPr lang="en-US" dirty="0" err="1" smtClean="0"/>
              <a:t>sebagai</a:t>
            </a:r>
            <a:r>
              <a:rPr lang="en-US" dirty="0" smtClean="0"/>
              <a:t> </a:t>
            </a:r>
            <a:r>
              <a:rPr lang="en-US" dirty="0" err="1" smtClean="0"/>
              <a:t>Pengusaha</a:t>
            </a:r>
            <a:r>
              <a:rPr lang="en-US" dirty="0" smtClean="0"/>
              <a:t> </a:t>
            </a:r>
            <a:r>
              <a:rPr lang="en-US" dirty="0" err="1" smtClean="0"/>
              <a:t>Kena</a:t>
            </a:r>
            <a:r>
              <a:rPr lang="en-US" dirty="0" smtClean="0"/>
              <a:t> </a:t>
            </a:r>
            <a:r>
              <a:rPr lang="en-US" dirty="0" err="1" smtClean="0"/>
              <a:t>Pajak</a:t>
            </a:r>
            <a:r>
              <a:rPr lang="en-US" dirty="0" smtClean="0"/>
              <a:t>.</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10000"/>
          </a:bodyPr>
          <a:lstStyle/>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yang </a:t>
            </a:r>
            <a:r>
              <a:rPr lang="en-US" dirty="0" err="1" smtClean="0"/>
              <a:t>Faktur</a:t>
            </a:r>
            <a:r>
              <a:rPr lang="en-US" dirty="0" smtClean="0"/>
              <a:t> </a:t>
            </a:r>
            <a:r>
              <a:rPr lang="en-US" dirty="0" err="1" smtClean="0"/>
              <a:t>Pajaknya</a:t>
            </a:r>
            <a:r>
              <a:rPr lang="en-US" dirty="0" smtClean="0"/>
              <a:t> </a:t>
            </a:r>
            <a:r>
              <a:rPr lang="en-US" dirty="0" err="1" smtClean="0"/>
              <a:t>tidak</a:t>
            </a:r>
            <a:r>
              <a:rPr lang="en-US" dirty="0" smtClean="0"/>
              <a:t> </a:t>
            </a:r>
            <a:r>
              <a:rPr lang="en-US" dirty="0" err="1" smtClean="0"/>
              <a:t>memenuhi</a:t>
            </a:r>
            <a:r>
              <a:rPr lang="en-US" dirty="0" smtClean="0"/>
              <a:t> </a:t>
            </a:r>
            <a:r>
              <a:rPr lang="en-US" dirty="0" err="1" smtClean="0"/>
              <a:t>ketentuan</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13 </a:t>
            </a:r>
            <a:r>
              <a:rPr lang="en-US" dirty="0" err="1" smtClean="0"/>
              <a:t>ayat</a:t>
            </a:r>
            <a:r>
              <a:rPr lang="en-US" dirty="0" smtClean="0"/>
              <a:t> (5) </a:t>
            </a:r>
            <a:r>
              <a:rPr lang="en-US" dirty="0" err="1" smtClean="0"/>
              <a:t>atau</a:t>
            </a:r>
            <a:r>
              <a:rPr lang="en-US" dirty="0" smtClean="0"/>
              <a:t> </a:t>
            </a:r>
            <a:r>
              <a:rPr lang="en-US" dirty="0" err="1" smtClean="0"/>
              <a:t>ayat</a:t>
            </a:r>
            <a:r>
              <a:rPr lang="en-US" dirty="0" smtClean="0"/>
              <a:t> (9) </a:t>
            </a:r>
            <a:r>
              <a:rPr lang="en-US" dirty="0" err="1" smtClean="0"/>
              <a:t>Undang-Undang</a:t>
            </a:r>
            <a:r>
              <a:rPr lang="en-US" dirty="0" smtClean="0"/>
              <a:t> </a:t>
            </a:r>
            <a:r>
              <a:rPr lang="en-US" dirty="0" err="1" smtClean="0"/>
              <a:t>Nomor</a:t>
            </a:r>
            <a:r>
              <a:rPr lang="en-US" dirty="0" smtClean="0"/>
              <a:t> 42 </a:t>
            </a:r>
            <a:r>
              <a:rPr lang="en-US" dirty="0" err="1" smtClean="0"/>
              <a:t>Tahun</a:t>
            </a:r>
            <a:r>
              <a:rPr lang="en-US" dirty="0" smtClean="0"/>
              <a:t> 2009 </a:t>
            </a:r>
            <a:r>
              <a:rPr lang="en-US" dirty="0" err="1" smtClean="0"/>
              <a:t>tentang</a:t>
            </a:r>
            <a:r>
              <a:rPr lang="en-US" dirty="0" smtClean="0"/>
              <a:t> PPN </a:t>
            </a:r>
            <a:r>
              <a:rPr lang="en-US" dirty="0" err="1" smtClean="0"/>
              <a:t>dan</a:t>
            </a:r>
            <a:r>
              <a:rPr lang="en-US" dirty="0" smtClean="0"/>
              <a:t> </a:t>
            </a:r>
            <a:r>
              <a:rPr lang="en-US" dirty="0" err="1" smtClean="0"/>
              <a:t>PPnBM</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mencantumkan</a:t>
            </a:r>
            <a:r>
              <a:rPr lang="en-US" dirty="0" smtClean="0"/>
              <a:t> </a:t>
            </a:r>
            <a:r>
              <a:rPr lang="en-US" dirty="0" err="1" smtClean="0"/>
              <a:t>nama</a:t>
            </a:r>
            <a:r>
              <a:rPr lang="en-US" dirty="0" smtClean="0"/>
              <a:t>, </a:t>
            </a:r>
            <a:r>
              <a:rPr lang="en-US" dirty="0" err="1" smtClean="0"/>
              <a:t>alamat</a:t>
            </a:r>
            <a:r>
              <a:rPr lang="en-US" dirty="0" smtClean="0"/>
              <a:t>, </a:t>
            </a:r>
            <a:r>
              <a:rPr lang="en-US" dirty="0" err="1" smtClean="0"/>
              <a:t>dan</a:t>
            </a:r>
            <a:r>
              <a:rPr lang="en-US" dirty="0" smtClean="0"/>
              <a:t> </a:t>
            </a:r>
            <a:r>
              <a:rPr lang="en-US" dirty="0" err="1" smtClean="0"/>
              <a:t>Nomor</a:t>
            </a:r>
            <a:r>
              <a:rPr lang="en-US" dirty="0" smtClean="0"/>
              <a:t> </a:t>
            </a:r>
            <a:r>
              <a:rPr lang="en-US" dirty="0" err="1" smtClean="0"/>
              <a:t>Pokok</a:t>
            </a:r>
            <a:r>
              <a:rPr lang="en-US" dirty="0" smtClean="0"/>
              <a:t> </a:t>
            </a:r>
            <a:r>
              <a:rPr lang="en-US" dirty="0" err="1" smtClean="0"/>
              <a:t>Wajib</a:t>
            </a:r>
            <a:r>
              <a:rPr lang="en-US" dirty="0" smtClean="0"/>
              <a:t> </a:t>
            </a:r>
            <a:r>
              <a:rPr lang="en-US" dirty="0" err="1" smtClean="0"/>
              <a:t>Pajak</a:t>
            </a:r>
            <a:r>
              <a:rPr lang="en-US" dirty="0" smtClean="0"/>
              <a:t> </a:t>
            </a:r>
            <a:r>
              <a:rPr lang="en-US" dirty="0" err="1" smtClean="0"/>
              <a:t>pembeli</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atau</a:t>
            </a:r>
            <a:r>
              <a:rPr lang="en-US" dirty="0" smtClean="0"/>
              <a:t> </a:t>
            </a:r>
            <a:r>
              <a:rPr lang="en-US" dirty="0" err="1" smtClean="0"/>
              <a:t>penerima</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a:t>
            </a:r>
            <a:endParaRPr lang="id-ID" dirty="0" smtClean="0"/>
          </a:p>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pemanfaatan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Tidak</a:t>
            </a:r>
            <a:r>
              <a:rPr lang="en-US" dirty="0" smtClean="0"/>
              <a:t> </a:t>
            </a:r>
            <a:r>
              <a:rPr lang="en-US" dirty="0" err="1" smtClean="0"/>
              <a:t>Berwujud</a:t>
            </a:r>
            <a:r>
              <a:rPr lang="en-US" dirty="0" smtClean="0"/>
              <a:t> </a:t>
            </a:r>
            <a:r>
              <a:rPr lang="en-US" dirty="0" err="1" smtClean="0"/>
              <a:t>atau</a:t>
            </a:r>
            <a:r>
              <a:rPr lang="en-US" dirty="0" smtClean="0"/>
              <a:t> </a:t>
            </a:r>
            <a:r>
              <a:rPr lang="en-US" dirty="0" err="1" smtClean="0"/>
              <a:t>pemanfaatan</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dari</a:t>
            </a:r>
            <a:r>
              <a:rPr lang="en-US" dirty="0" smtClean="0"/>
              <a:t> </a:t>
            </a:r>
            <a:r>
              <a:rPr lang="en-US" dirty="0" err="1" smtClean="0"/>
              <a:t>luar</a:t>
            </a:r>
            <a:r>
              <a:rPr lang="en-US" dirty="0" smtClean="0"/>
              <a:t> Daerah </a:t>
            </a:r>
            <a:r>
              <a:rPr lang="en-US" dirty="0" err="1" smtClean="0"/>
              <a:t>Pabean</a:t>
            </a:r>
            <a:r>
              <a:rPr lang="en-US" dirty="0" smtClean="0"/>
              <a:t> yang </a:t>
            </a:r>
            <a:r>
              <a:rPr lang="en-US" dirty="0" err="1" smtClean="0"/>
              <a:t>Faktur</a:t>
            </a:r>
            <a:r>
              <a:rPr lang="en-US" dirty="0" smtClean="0"/>
              <a:t> </a:t>
            </a:r>
            <a:r>
              <a:rPr lang="en-US" dirty="0" err="1" smtClean="0"/>
              <a:t>Pajaknya</a:t>
            </a:r>
            <a:r>
              <a:rPr lang="en-US" dirty="0" smtClean="0"/>
              <a:t> </a:t>
            </a:r>
            <a:r>
              <a:rPr lang="en-US" dirty="0" err="1" smtClean="0"/>
              <a:t>tidak</a:t>
            </a:r>
            <a:r>
              <a:rPr lang="en-US" dirty="0" smtClean="0"/>
              <a:t> </a:t>
            </a:r>
            <a:r>
              <a:rPr lang="en-US" dirty="0" err="1" smtClean="0"/>
              <a:t>memenuhi</a:t>
            </a:r>
            <a:r>
              <a:rPr lang="en-US" dirty="0" smtClean="0"/>
              <a:t> </a:t>
            </a:r>
            <a:r>
              <a:rPr lang="en-US" dirty="0" err="1" smtClean="0"/>
              <a:t>ketentuan</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13 </a:t>
            </a:r>
            <a:r>
              <a:rPr lang="en-US" dirty="0" err="1" smtClean="0"/>
              <a:t>ayat</a:t>
            </a:r>
            <a:r>
              <a:rPr lang="en-US" dirty="0" smtClean="0"/>
              <a:t> (6) </a:t>
            </a:r>
            <a:r>
              <a:rPr lang="en-US" dirty="0" err="1" smtClean="0"/>
              <a:t>Undang-Undang</a:t>
            </a:r>
            <a:r>
              <a:rPr lang="en-US" dirty="0" smtClean="0"/>
              <a:t> </a:t>
            </a:r>
            <a:r>
              <a:rPr lang="en-US" dirty="0" err="1" smtClean="0"/>
              <a:t>nomor</a:t>
            </a:r>
            <a:r>
              <a:rPr lang="en-US" dirty="0" smtClean="0"/>
              <a:t> 42 </a:t>
            </a:r>
            <a:r>
              <a:rPr lang="en-US" dirty="0" err="1" smtClean="0"/>
              <a:t>Tahun</a:t>
            </a:r>
            <a:r>
              <a:rPr lang="en-US" dirty="0" smtClean="0"/>
              <a:t> 2009 </a:t>
            </a:r>
            <a:r>
              <a:rPr lang="en-US" dirty="0" err="1" smtClean="0"/>
              <a:t>tentang</a:t>
            </a:r>
            <a:r>
              <a:rPr lang="en-US" dirty="0" smtClean="0"/>
              <a:t> PPN </a:t>
            </a:r>
            <a:r>
              <a:rPr lang="en-US" dirty="0" err="1" smtClean="0"/>
              <a:t>dan</a:t>
            </a:r>
            <a:r>
              <a:rPr lang="en-US" dirty="0" smtClean="0"/>
              <a:t> </a:t>
            </a:r>
            <a:r>
              <a:rPr lang="en-US" dirty="0" err="1" smtClean="0"/>
              <a:t>PPnBM</a:t>
            </a:r>
            <a:r>
              <a:rPr lang="en-US" dirty="0" smtClean="0"/>
              <a:t>.</a:t>
            </a:r>
            <a:endParaRPr lang="id-ID" dirty="0" smtClean="0"/>
          </a:p>
          <a:p>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yang </a:t>
            </a:r>
            <a:r>
              <a:rPr lang="en-US" dirty="0" err="1" smtClean="0"/>
              <a:t>Pajak</a:t>
            </a:r>
            <a:r>
              <a:rPr lang="en-US" dirty="0" smtClean="0"/>
              <a:t> </a:t>
            </a:r>
            <a:r>
              <a:rPr lang="en-US" dirty="0" err="1" smtClean="0"/>
              <a:t>Masukannya</a:t>
            </a:r>
            <a:r>
              <a:rPr lang="en-US" dirty="0" smtClean="0"/>
              <a:t> </a:t>
            </a:r>
            <a:r>
              <a:rPr lang="en-US" dirty="0" err="1" smtClean="0"/>
              <a:t>ditagih</a:t>
            </a:r>
            <a:r>
              <a:rPr lang="en-US" dirty="0" smtClean="0"/>
              <a:t> </a:t>
            </a:r>
            <a:r>
              <a:rPr lang="en-US" dirty="0" err="1" smtClean="0"/>
              <a:t>dengan</a:t>
            </a:r>
            <a:r>
              <a:rPr lang="en-US" dirty="0" smtClean="0"/>
              <a:t> </a:t>
            </a:r>
            <a:r>
              <a:rPr lang="en-US" dirty="0" err="1" smtClean="0"/>
              <a:t>penerbitan</a:t>
            </a:r>
            <a:r>
              <a:rPr lang="en-US" dirty="0" smtClean="0"/>
              <a:t> </a:t>
            </a:r>
            <a:r>
              <a:rPr lang="en-US" dirty="0" err="1" smtClean="0"/>
              <a:t>ketetapan</a:t>
            </a:r>
            <a:r>
              <a:rPr lang="en-US" dirty="0" smtClean="0"/>
              <a:t> </a:t>
            </a:r>
            <a:r>
              <a:rPr lang="en-US" dirty="0" err="1" smtClean="0"/>
              <a:t>pajak</a:t>
            </a:r>
            <a:r>
              <a:rPr lang="en-US" dirty="0" smtClean="0"/>
              <a:t>.</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914400" y="1447800"/>
            <a:ext cx="7772400" cy="5053034"/>
          </a:xfrm>
        </p:spPr>
        <p:txBody>
          <a:bodyPr>
            <a:normAutofit fontScale="85000" lnSpcReduction="20000"/>
          </a:bodyPr>
          <a:lstStyle/>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a:t>
            </a:r>
            <a:r>
              <a:rPr lang="en-US" dirty="0" smtClean="0"/>
              <a:t>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yang </a:t>
            </a:r>
            <a:r>
              <a:rPr lang="en-US" dirty="0" err="1" smtClean="0"/>
              <a:t>Pajak</a:t>
            </a:r>
            <a:r>
              <a:rPr lang="en-US" dirty="0" smtClean="0"/>
              <a:t> </a:t>
            </a:r>
            <a:r>
              <a:rPr lang="en-US" dirty="0" err="1" smtClean="0"/>
              <a:t>Masukannya</a:t>
            </a:r>
            <a:r>
              <a:rPr lang="en-US" dirty="0" smtClean="0"/>
              <a:t> </a:t>
            </a:r>
            <a:r>
              <a:rPr lang="en-US" dirty="0" err="1" smtClean="0"/>
              <a:t>tidak</a:t>
            </a:r>
            <a:r>
              <a:rPr lang="en-US" dirty="0" smtClean="0"/>
              <a:t> </a:t>
            </a:r>
            <a:r>
              <a:rPr lang="en-US" dirty="0" err="1" smtClean="0"/>
              <a:t>dilaporkan</a:t>
            </a:r>
            <a:r>
              <a:rPr lang="en-US" dirty="0" smtClean="0"/>
              <a:t> </a:t>
            </a:r>
            <a:r>
              <a:rPr lang="en-US" dirty="0" err="1" smtClean="0"/>
              <a:t>dalam</a:t>
            </a:r>
            <a:r>
              <a:rPr lang="en-US" dirty="0" smtClean="0"/>
              <a:t> </a:t>
            </a:r>
            <a:r>
              <a:rPr lang="en-US" dirty="0" err="1" smtClean="0"/>
              <a:t>Surat</a:t>
            </a:r>
            <a:r>
              <a:rPr lang="en-US" dirty="0" smtClean="0"/>
              <a:t> </a:t>
            </a:r>
            <a:r>
              <a:rPr lang="en-US" dirty="0" err="1" smtClean="0"/>
              <a:t>Pemberitahuan</a:t>
            </a:r>
            <a:r>
              <a:rPr lang="en-US" dirty="0" smtClean="0"/>
              <a:t> </a:t>
            </a:r>
            <a:r>
              <a:rPr lang="en-US" dirty="0" err="1" smtClean="0"/>
              <a:t>Masa</a:t>
            </a:r>
            <a:r>
              <a:rPr lang="en-US" dirty="0" smtClean="0"/>
              <a:t> </a:t>
            </a:r>
            <a:r>
              <a:rPr lang="en-US" dirty="0" err="1" smtClean="0"/>
              <a:t>Pajak</a:t>
            </a:r>
            <a:r>
              <a:rPr lang="en-US" dirty="0" smtClean="0"/>
              <a:t> </a:t>
            </a:r>
            <a:r>
              <a:rPr lang="en-US" dirty="0" err="1" smtClean="0"/>
              <a:t>Pertambahan</a:t>
            </a:r>
            <a:r>
              <a:rPr lang="en-US" dirty="0" smtClean="0"/>
              <a:t> </a:t>
            </a:r>
            <a:r>
              <a:rPr lang="en-US" dirty="0" err="1" smtClean="0"/>
              <a:t>Nilai</a:t>
            </a:r>
            <a:r>
              <a:rPr lang="en-US" dirty="0" smtClean="0"/>
              <a:t>, yang </a:t>
            </a:r>
            <a:r>
              <a:rPr lang="en-US" dirty="0" err="1" smtClean="0"/>
              <a:t>ditemukan</a:t>
            </a:r>
            <a:r>
              <a:rPr lang="en-US" dirty="0" smtClean="0"/>
              <a:t> </a:t>
            </a:r>
            <a:r>
              <a:rPr lang="en-US" dirty="0" err="1" smtClean="0"/>
              <a:t>pada</a:t>
            </a:r>
            <a:r>
              <a:rPr lang="en-US" dirty="0" smtClean="0"/>
              <a:t> </a:t>
            </a:r>
            <a:r>
              <a:rPr lang="en-US" dirty="0" err="1" smtClean="0"/>
              <a:t>waktu</a:t>
            </a:r>
            <a:r>
              <a:rPr lang="en-US" dirty="0" smtClean="0"/>
              <a:t> </a:t>
            </a:r>
            <a:r>
              <a:rPr lang="en-US" dirty="0" err="1" smtClean="0"/>
              <a:t>dilakukan</a:t>
            </a:r>
            <a:r>
              <a:rPr lang="en-US" dirty="0" smtClean="0"/>
              <a:t> </a:t>
            </a:r>
            <a:r>
              <a:rPr lang="en-US" dirty="0" err="1" smtClean="0"/>
              <a:t>pemeriksaan</a:t>
            </a:r>
            <a:r>
              <a:rPr lang="en-US" dirty="0" smtClean="0"/>
              <a:t>.</a:t>
            </a:r>
            <a:endParaRPr lang="id-ID" dirty="0" smtClean="0"/>
          </a:p>
          <a:p>
            <a:pPr lvl="0"/>
            <a:r>
              <a:rPr lang="en-US" dirty="0" err="1" smtClean="0"/>
              <a:t>Pajak</a:t>
            </a:r>
            <a:r>
              <a:rPr lang="en-US" dirty="0" smtClean="0"/>
              <a:t> </a:t>
            </a:r>
            <a:r>
              <a:rPr lang="en-US" dirty="0" err="1" smtClean="0"/>
              <a:t>Pertambahan</a:t>
            </a:r>
            <a:r>
              <a:rPr lang="en-US" dirty="0" smtClean="0"/>
              <a:t> </a:t>
            </a:r>
            <a:r>
              <a:rPr lang="en-US" dirty="0" err="1" smtClean="0"/>
              <a:t>Nilai</a:t>
            </a:r>
            <a:r>
              <a:rPr lang="fi-FI" dirty="0" smtClean="0"/>
              <a:t> (PPN) atas</a:t>
            </a:r>
            <a:r>
              <a:rPr lang="en-US" dirty="0" smtClean="0"/>
              <a:t> </a:t>
            </a:r>
            <a:r>
              <a:rPr lang="en-US" dirty="0" err="1" smtClean="0"/>
              <a:t>perolehan</a:t>
            </a:r>
            <a:r>
              <a:rPr lang="en-US" dirty="0" smtClean="0"/>
              <a:t> </a:t>
            </a:r>
            <a:r>
              <a:rPr lang="en-US" dirty="0" err="1" smtClean="0"/>
              <a:t>Barang</a:t>
            </a:r>
            <a:r>
              <a:rPr lang="en-US" dirty="0" smtClean="0"/>
              <a:t> </a:t>
            </a:r>
            <a:r>
              <a:rPr lang="en-US" dirty="0" err="1" smtClean="0"/>
              <a:t>Kena</a:t>
            </a:r>
            <a:r>
              <a:rPr lang="en-US" dirty="0" smtClean="0"/>
              <a:t> </a:t>
            </a:r>
            <a:r>
              <a:rPr lang="en-US" dirty="0" err="1" smtClean="0"/>
              <a:t>Pajak</a:t>
            </a:r>
            <a:r>
              <a:rPr lang="en-US" dirty="0" smtClean="0"/>
              <a:t> </a:t>
            </a:r>
            <a:r>
              <a:rPr lang="en-US" dirty="0" err="1" smtClean="0"/>
              <a:t>selain</a:t>
            </a:r>
            <a:r>
              <a:rPr lang="en-US" dirty="0" smtClean="0"/>
              <a:t> </a:t>
            </a:r>
            <a:r>
              <a:rPr lang="en-US" dirty="0" err="1" smtClean="0"/>
              <a:t>barang</a:t>
            </a:r>
            <a:r>
              <a:rPr lang="en-US" dirty="0" smtClean="0"/>
              <a:t> modal </a:t>
            </a:r>
            <a:r>
              <a:rPr lang="en-US" dirty="0" err="1" smtClean="0"/>
              <a:t>atau</a:t>
            </a:r>
            <a:r>
              <a:rPr lang="en-US" dirty="0" smtClean="0"/>
              <a:t> </a:t>
            </a:r>
            <a:r>
              <a:rPr lang="en-US" dirty="0" err="1" smtClean="0"/>
              <a:t>Jasa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sebelum</a:t>
            </a:r>
            <a:r>
              <a:rPr lang="en-US" dirty="0" smtClean="0"/>
              <a:t> </a:t>
            </a:r>
            <a:r>
              <a:rPr lang="en-US" dirty="0" err="1" smtClean="0"/>
              <a:t>Pengusaha</a:t>
            </a:r>
            <a:r>
              <a:rPr lang="en-US" dirty="0" smtClean="0"/>
              <a:t> </a:t>
            </a:r>
            <a:r>
              <a:rPr lang="en-US" dirty="0" err="1" smtClean="0"/>
              <a:t>Kena</a:t>
            </a:r>
            <a:r>
              <a:rPr lang="en-US" dirty="0" smtClean="0"/>
              <a:t> </a:t>
            </a:r>
            <a:r>
              <a:rPr lang="en-US" dirty="0" err="1" smtClean="0"/>
              <a:t>Pajak</a:t>
            </a:r>
            <a:r>
              <a:rPr lang="en-US" dirty="0" smtClean="0"/>
              <a:t> </a:t>
            </a:r>
            <a:r>
              <a:rPr lang="en-US" dirty="0" err="1" smtClean="0"/>
              <a:t>berproduksi</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pada</a:t>
            </a:r>
            <a:r>
              <a:rPr lang="en-US" dirty="0" smtClean="0"/>
              <a:t> </a:t>
            </a:r>
            <a:r>
              <a:rPr lang="en-US" dirty="0" err="1" smtClean="0"/>
              <a:t>ayat</a:t>
            </a:r>
            <a:r>
              <a:rPr lang="en-US" dirty="0" smtClean="0"/>
              <a:t> (2a) </a:t>
            </a:r>
            <a:r>
              <a:rPr lang="en-US" dirty="0" err="1" smtClean="0"/>
              <a:t>Undang-Undang</a:t>
            </a:r>
            <a:r>
              <a:rPr lang="en-US" dirty="0" smtClean="0"/>
              <a:t> </a:t>
            </a:r>
            <a:r>
              <a:rPr lang="en-US" dirty="0" err="1" smtClean="0"/>
              <a:t>nomor</a:t>
            </a:r>
            <a:r>
              <a:rPr lang="en-US" dirty="0" smtClean="0"/>
              <a:t> 42 </a:t>
            </a:r>
            <a:r>
              <a:rPr lang="en-US" dirty="0" err="1" smtClean="0"/>
              <a:t>Tahun</a:t>
            </a:r>
            <a:r>
              <a:rPr lang="en-US" dirty="0" smtClean="0"/>
              <a:t> 2009 </a:t>
            </a:r>
            <a:r>
              <a:rPr lang="en-US" dirty="0" err="1" smtClean="0"/>
              <a:t>tentang</a:t>
            </a:r>
            <a:r>
              <a:rPr lang="en-US" dirty="0" smtClean="0"/>
              <a:t> PPN </a:t>
            </a:r>
            <a:r>
              <a:rPr lang="en-US" dirty="0" err="1" smtClean="0"/>
              <a:t>dan</a:t>
            </a:r>
            <a:r>
              <a:rPr lang="en-US" dirty="0" smtClean="0"/>
              <a:t> </a:t>
            </a:r>
            <a:r>
              <a:rPr lang="en-US" dirty="0" err="1" smtClean="0"/>
              <a:t>PPnBM</a:t>
            </a:r>
            <a:r>
              <a:rPr lang="en-US" dirty="0" smtClean="0"/>
              <a:t>.</a:t>
            </a:r>
            <a:endParaRPr lang="id-ID" dirty="0" smtClean="0"/>
          </a:p>
          <a:p>
            <a:pPr lvl="0"/>
            <a:r>
              <a:rPr lang="en-US" dirty="0" err="1" smtClean="0"/>
              <a:t>Pajak</a:t>
            </a:r>
            <a:r>
              <a:rPr lang="en-US" dirty="0" smtClean="0"/>
              <a:t> </a:t>
            </a:r>
            <a:r>
              <a:rPr lang="en-US" dirty="0" err="1" smtClean="0"/>
              <a:t>Masukan</a:t>
            </a:r>
            <a:r>
              <a:rPr lang="en-US" dirty="0" smtClean="0"/>
              <a:t> yang </a:t>
            </a:r>
            <a:r>
              <a:rPr lang="en-US" dirty="0" err="1" smtClean="0"/>
              <a:t>dapat</a:t>
            </a:r>
            <a:r>
              <a:rPr lang="en-US" dirty="0" smtClean="0"/>
              <a:t> </a:t>
            </a:r>
            <a:r>
              <a:rPr lang="en-US" dirty="0" err="1" smtClean="0"/>
              <a:t>dikreditkan</a:t>
            </a:r>
            <a:r>
              <a:rPr lang="en-US" dirty="0" smtClean="0"/>
              <a:t>, </a:t>
            </a:r>
            <a:r>
              <a:rPr lang="en-US" dirty="0" err="1" smtClean="0"/>
              <a:t>tetapi</a:t>
            </a:r>
            <a:r>
              <a:rPr lang="en-US" dirty="0" smtClean="0"/>
              <a:t> </a:t>
            </a:r>
            <a:r>
              <a:rPr lang="en-US" dirty="0" err="1" smtClean="0"/>
              <a:t>belum</a:t>
            </a:r>
            <a:r>
              <a:rPr lang="en-US" dirty="0" smtClean="0"/>
              <a:t> </a:t>
            </a:r>
            <a:r>
              <a:rPr lang="en-US" dirty="0" err="1" smtClean="0"/>
              <a:t>dikreditkan</a:t>
            </a:r>
            <a:r>
              <a:rPr lang="en-US" dirty="0" smtClean="0"/>
              <a:t> </a:t>
            </a:r>
            <a:r>
              <a:rPr lang="en-US" dirty="0" err="1" smtClean="0"/>
              <a:t>dengan</a:t>
            </a:r>
            <a:r>
              <a:rPr lang="en-US" dirty="0" smtClean="0"/>
              <a:t> </a:t>
            </a:r>
            <a:r>
              <a:rPr lang="en-US" dirty="0" err="1" smtClean="0"/>
              <a:t>Pajak</a:t>
            </a:r>
            <a:r>
              <a:rPr lang="en-US" dirty="0" smtClean="0"/>
              <a:t> </a:t>
            </a:r>
            <a:r>
              <a:rPr lang="en-US" dirty="0" err="1" smtClean="0"/>
              <a:t>Keluaran</a:t>
            </a:r>
            <a:r>
              <a:rPr lang="en-US" dirty="0" smtClean="0"/>
              <a:t> </a:t>
            </a:r>
            <a:r>
              <a:rPr lang="en-US" dirty="0" err="1" smtClean="0"/>
              <a:t>pada</a:t>
            </a:r>
            <a:r>
              <a:rPr lang="en-US" dirty="0" smtClean="0"/>
              <a:t> </a:t>
            </a:r>
            <a:r>
              <a:rPr lang="en-US" dirty="0" err="1" smtClean="0"/>
              <a:t>Masa</a:t>
            </a:r>
            <a:r>
              <a:rPr lang="en-US" dirty="0" smtClean="0"/>
              <a:t> </a:t>
            </a:r>
            <a:r>
              <a:rPr lang="en-US" dirty="0" err="1" smtClean="0"/>
              <a:t>Pajak</a:t>
            </a:r>
            <a:r>
              <a:rPr lang="en-US" dirty="0" smtClean="0"/>
              <a:t> yang </a:t>
            </a:r>
            <a:r>
              <a:rPr lang="en-US" dirty="0" err="1" smtClean="0"/>
              <a:t>sama</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dikreditkan</a:t>
            </a:r>
            <a:r>
              <a:rPr lang="en-US" dirty="0" smtClean="0"/>
              <a:t> </a:t>
            </a:r>
            <a:r>
              <a:rPr lang="en-US" dirty="0" err="1" smtClean="0"/>
              <a:t>pada</a:t>
            </a:r>
            <a:r>
              <a:rPr lang="en-US" dirty="0" smtClean="0"/>
              <a:t> </a:t>
            </a:r>
            <a:r>
              <a:rPr lang="en-US" dirty="0" err="1" smtClean="0"/>
              <a:t>untuk</a:t>
            </a:r>
            <a:r>
              <a:rPr lang="en-US" dirty="0" smtClean="0"/>
              <a:t> </a:t>
            </a:r>
            <a:r>
              <a:rPr lang="en-US" dirty="0" err="1" smtClean="0"/>
              <a:t>Masa</a:t>
            </a:r>
            <a:r>
              <a:rPr lang="en-US" dirty="0" smtClean="0"/>
              <a:t> </a:t>
            </a:r>
            <a:r>
              <a:rPr lang="en-US" dirty="0" err="1" smtClean="0"/>
              <a:t>Pajak</a:t>
            </a:r>
            <a:r>
              <a:rPr lang="en-US" dirty="0" smtClean="0"/>
              <a:t> </a:t>
            </a:r>
            <a:r>
              <a:rPr lang="en-US" dirty="0" err="1" smtClean="0"/>
              <a:t>lebih</a:t>
            </a:r>
            <a:r>
              <a:rPr lang="en-US" dirty="0" smtClean="0"/>
              <a:t> </a:t>
            </a:r>
            <a:r>
              <a:rPr lang="en-US" dirty="0" err="1" smtClean="0"/>
              <a:t>dari</a:t>
            </a:r>
            <a:r>
              <a:rPr lang="en-US" dirty="0" smtClean="0"/>
              <a:t> 3 (</a:t>
            </a:r>
            <a:r>
              <a:rPr lang="en-US" dirty="0" err="1" smtClean="0"/>
              <a:t>tiga</a:t>
            </a:r>
            <a:r>
              <a:rPr lang="en-US" dirty="0" smtClean="0"/>
              <a:t>) </a:t>
            </a:r>
            <a:r>
              <a:rPr lang="en-US" dirty="0" err="1" smtClean="0"/>
              <a:t>bulan</a:t>
            </a:r>
            <a:r>
              <a:rPr lang="en-US" dirty="0" smtClean="0"/>
              <a:t> </a:t>
            </a:r>
            <a:r>
              <a:rPr lang="en-US" dirty="0" err="1" smtClean="0"/>
              <a:t>setelah</a:t>
            </a:r>
            <a:r>
              <a:rPr lang="en-US" dirty="0" smtClean="0"/>
              <a:t> </a:t>
            </a:r>
            <a:r>
              <a:rPr lang="en-US" dirty="0" err="1" smtClean="0"/>
              <a:t>berakhirnya</a:t>
            </a:r>
            <a:r>
              <a:rPr lang="en-US" dirty="0" smtClean="0"/>
              <a:t> </a:t>
            </a:r>
            <a:r>
              <a:rPr lang="en-US" dirty="0" err="1" smtClean="0"/>
              <a:t>Masa</a:t>
            </a:r>
            <a:r>
              <a:rPr lang="en-US" dirty="0" smtClean="0"/>
              <a:t> </a:t>
            </a:r>
            <a:r>
              <a:rPr lang="en-US" dirty="0" err="1" smtClean="0"/>
              <a:t>Pajak</a:t>
            </a:r>
            <a:r>
              <a:rPr lang="en-US" dirty="0" smtClean="0"/>
              <a:t> yang </a:t>
            </a:r>
            <a:r>
              <a:rPr lang="en-US" dirty="0" err="1" smtClean="0"/>
              <a:t>bersangkutan</a:t>
            </a:r>
            <a:r>
              <a:rPr lang="en-US" dirty="0" smtClean="0"/>
              <a:t>.</a:t>
            </a:r>
            <a:endParaRPr lang="id-ID" dirty="0" smtClean="0"/>
          </a:p>
          <a:p>
            <a:r>
              <a:rPr lang="en-US" dirty="0" err="1" smtClean="0"/>
              <a:t>Pajak</a:t>
            </a:r>
            <a:r>
              <a:rPr lang="en-US" dirty="0" smtClean="0"/>
              <a:t> </a:t>
            </a:r>
            <a:r>
              <a:rPr lang="en-US" dirty="0" err="1" smtClean="0"/>
              <a:t>Masukan</a:t>
            </a:r>
            <a:r>
              <a:rPr lang="en-US" dirty="0" smtClean="0"/>
              <a:t> yang </a:t>
            </a:r>
            <a:r>
              <a:rPr lang="en-US" dirty="0" err="1" smtClean="0"/>
              <a:t>dapat</a:t>
            </a:r>
            <a:r>
              <a:rPr lang="en-US" dirty="0" smtClean="0"/>
              <a:t> </a:t>
            </a:r>
            <a:r>
              <a:rPr lang="en-US" dirty="0" err="1" smtClean="0"/>
              <a:t>dikreditkan</a:t>
            </a:r>
            <a:r>
              <a:rPr lang="en-US" dirty="0" smtClean="0"/>
              <a:t> </a:t>
            </a:r>
            <a:r>
              <a:rPr lang="en-US" dirty="0" err="1" smtClean="0"/>
              <a:t>tetapi</a:t>
            </a:r>
            <a:r>
              <a:rPr lang="en-US" dirty="0" smtClean="0"/>
              <a:t> </a:t>
            </a:r>
            <a:r>
              <a:rPr lang="en-US" dirty="0" err="1" smtClean="0"/>
              <a:t>telah</a:t>
            </a:r>
            <a:r>
              <a:rPr lang="en-US" dirty="0" smtClean="0"/>
              <a:t> </a:t>
            </a:r>
            <a:r>
              <a:rPr lang="en-US" dirty="0" err="1" smtClean="0"/>
              <a:t>dibebankan</a:t>
            </a:r>
            <a:r>
              <a:rPr lang="en-US" dirty="0" smtClean="0"/>
              <a:t> </a:t>
            </a:r>
            <a:r>
              <a:rPr lang="en-US" dirty="0" err="1" smtClean="0"/>
              <a:t>sebagai</a:t>
            </a:r>
            <a:r>
              <a:rPr lang="en-US" dirty="0" smtClean="0"/>
              <a:t> </a:t>
            </a:r>
            <a:r>
              <a:rPr lang="en-US" dirty="0" err="1" smtClean="0"/>
              <a:t>biaya</a:t>
            </a:r>
            <a:r>
              <a:rPr lang="en-US" dirty="0" smtClean="0"/>
              <a:t> </a:t>
            </a:r>
            <a:r>
              <a:rPr lang="en-US" dirty="0" err="1" smtClean="0"/>
              <a:t>atau</a:t>
            </a:r>
            <a:r>
              <a:rPr lang="en-US" dirty="0" smtClean="0"/>
              <a:t> </a:t>
            </a:r>
            <a:r>
              <a:rPr lang="fi-FI" dirty="0" smtClean="0"/>
              <a:t>ditambahkan (dikapitalisasi) kepada harga perolehan Barang Kena Pajak atau Jasa Kena Pajak yang bersangkutan tidak boleh dikreditkan sebagai pajak masukan.</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Akuntansi Pajak</a:t>
            </a:r>
            <a:endParaRPr lang="id-ID" dirty="0"/>
          </a:p>
        </p:txBody>
      </p:sp>
      <p:sp>
        <p:nvSpPr>
          <p:cNvPr id="3" name="Content Placeholder 2"/>
          <p:cNvSpPr>
            <a:spLocks noGrp="1"/>
          </p:cNvSpPr>
          <p:nvPr>
            <p:ph sz="quarter" idx="1"/>
          </p:nvPr>
        </p:nvSpPr>
        <p:spPr/>
        <p:txBody>
          <a:bodyPr>
            <a:normAutofit lnSpcReduction="10000"/>
          </a:bodyPr>
          <a:lstStyle/>
          <a:p>
            <a:pPr marL="0" indent="0">
              <a:buNone/>
            </a:pPr>
            <a:r>
              <a:rPr lang="id-ID" dirty="0" smtClean="0"/>
              <a:t>Dalam akuntansi komersial tidak mengatur terendiri perilaku akuntansi khusus untuk PPN dan PPnBM, PSAK hanya mengakur Akuntansi Pajak Penghasilan.</a:t>
            </a:r>
          </a:p>
          <a:p>
            <a:pPr marL="0" indent="0">
              <a:buNone/>
            </a:pPr>
            <a:r>
              <a:rPr lang="id-ID" dirty="0" smtClean="0"/>
              <a:t>Namun demikian baik dalam melakukan pencatatan yang harus dipersiapkan antara lain sebagai berikut:</a:t>
            </a:r>
          </a:p>
          <a:p>
            <a:r>
              <a:rPr lang="id-ID" dirty="0" smtClean="0"/>
              <a:t>Akun Pajak Masukan</a:t>
            </a:r>
          </a:p>
          <a:p>
            <a:pPr marL="0" indent="0">
              <a:buNone/>
            </a:pPr>
            <a:r>
              <a:rPr lang="id-ID" dirty="0" smtClean="0"/>
              <a:t>	Untuk mencatat besarnya Pajak Masukan yang dibayar 	atau dipungut atas terjadinya transaksi pembelian.</a:t>
            </a:r>
          </a:p>
          <a:p>
            <a:r>
              <a:rPr lang="id-ID" dirty="0" smtClean="0"/>
              <a:t>Akun Pajak Keluaran</a:t>
            </a:r>
          </a:p>
          <a:p>
            <a:pPr marL="0" indent="0">
              <a:buNone/>
            </a:pPr>
            <a:r>
              <a:rPr lang="id-ID" dirty="0"/>
              <a:t>	</a:t>
            </a:r>
            <a:r>
              <a:rPr lang="id-ID" dirty="0" smtClean="0"/>
              <a:t>Untuk mencatat Pajak Keluaran yang dipungut atau 	disetorkan ke Kas negara atas transaksi.</a:t>
            </a:r>
            <a:endParaRPr lang="id-ID" dirty="0"/>
          </a:p>
        </p:txBody>
      </p:sp>
    </p:spTree>
    <p:extLst>
      <p:ext uri="{BB962C8B-B14F-4D97-AF65-F5344CB8AC3E}">
        <p14:creationId xmlns:p14="http://schemas.microsoft.com/office/powerpoint/2010/main" val="273442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dirty="0" smtClean="0"/>
              <a:t>Transaksi Pembelian dan Penjualan secara tunai</a:t>
            </a:r>
          </a:p>
          <a:p>
            <a:pPr marL="0" indent="0">
              <a:buNone/>
            </a:pPr>
            <a:r>
              <a:rPr lang="id-ID" dirty="0" smtClean="0"/>
              <a:t>Transaksi perolehan BKP dan/atau JKP</a:t>
            </a:r>
          </a:p>
          <a:p>
            <a:pPr marL="0" indent="0">
              <a:buNone/>
            </a:pPr>
            <a:r>
              <a:rPr lang="id-ID" dirty="0" smtClean="0"/>
              <a:t>Data pembelian BKP yang diterima langsung Faktur Pajaknya:</a:t>
            </a:r>
          </a:p>
          <a:p>
            <a:pPr marL="0" indent="0">
              <a:buNone/>
            </a:pPr>
            <a:r>
              <a:rPr lang="id-ID" dirty="0" smtClean="0"/>
              <a:t>Harga BKP					100.000.000</a:t>
            </a:r>
          </a:p>
          <a:p>
            <a:pPr marL="0" indent="0">
              <a:buNone/>
            </a:pPr>
            <a:r>
              <a:rPr lang="id-ID" dirty="0" smtClean="0"/>
              <a:t>Rabat 10%					  10.000.000</a:t>
            </a:r>
          </a:p>
          <a:p>
            <a:pPr marL="0" indent="0">
              <a:buNone/>
            </a:pPr>
            <a:r>
              <a:rPr lang="id-ID" dirty="0" smtClean="0"/>
              <a:t>						  90.000.000</a:t>
            </a:r>
            <a:endParaRPr lang="id-ID" dirty="0"/>
          </a:p>
          <a:p>
            <a:pPr marL="0" indent="0">
              <a:buNone/>
            </a:pPr>
            <a:r>
              <a:rPr lang="id-ID" dirty="0" smtClean="0"/>
              <a:t>Potongan Tunai 3%				    2.700.000</a:t>
            </a:r>
          </a:p>
          <a:p>
            <a:pPr marL="0" indent="0">
              <a:buNone/>
            </a:pPr>
            <a:r>
              <a:rPr lang="id-ID" dirty="0" smtClean="0"/>
              <a:t>Harga Setelah Potongan			  87.300.000</a:t>
            </a:r>
          </a:p>
          <a:p>
            <a:pPr marL="0" indent="0">
              <a:buNone/>
            </a:pPr>
            <a:r>
              <a:rPr lang="id-ID" dirty="0" smtClean="0"/>
              <a:t>PPN 10%					    8.730.000</a:t>
            </a:r>
          </a:p>
          <a:p>
            <a:pPr marL="0" indent="0">
              <a:buNone/>
            </a:pPr>
            <a:r>
              <a:rPr lang="id-ID" dirty="0" smtClean="0"/>
              <a:t>Jumlah Pembayaran Tunai			  96.030.000</a:t>
            </a:r>
            <a:endParaRPr lang="id-ID" dirty="0"/>
          </a:p>
        </p:txBody>
      </p:sp>
      <p:cxnSp>
        <p:nvCxnSpPr>
          <p:cNvPr id="5" name="Straight Connector 4"/>
          <p:cNvCxnSpPr/>
          <p:nvPr/>
        </p:nvCxnSpPr>
        <p:spPr>
          <a:xfrm>
            <a:off x="6516216" y="3573016"/>
            <a:ext cx="1656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516216" y="4437112"/>
            <a:ext cx="1656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516216" y="5301208"/>
            <a:ext cx="165618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798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buNone/>
            </a:pPr>
            <a:r>
              <a:rPr lang="id-ID" dirty="0" smtClean="0"/>
              <a:t>Ayat Jurnal yang dibuat.</a:t>
            </a:r>
          </a:p>
          <a:p>
            <a:r>
              <a:rPr lang="id-ID" dirty="0" smtClean="0"/>
              <a:t>Pihak Pembeli</a:t>
            </a:r>
          </a:p>
          <a:p>
            <a:endParaRPr lang="id-ID" dirty="0"/>
          </a:p>
          <a:p>
            <a:endParaRPr lang="id-ID" dirty="0" smtClean="0"/>
          </a:p>
          <a:p>
            <a:endParaRPr lang="id-ID" dirty="0"/>
          </a:p>
          <a:p>
            <a:r>
              <a:rPr lang="id-ID" dirty="0" smtClean="0"/>
              <a:t>Pihak Penjual</a:t>
            </a:r>
          </a:p>
          <a:p>
            <a:pPr marL="0" indent="0">
              <a:buNone/>
            </a:pPr>
            <a:endParaRPr lang="id-ID" dirty="0" smtClean="0"/>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883921432"/>
              </p:ext>
            </p:extLst>
          </p:nvPr>
        </p:nvGraphicFramePr>
        <p:xfrm>
          <a:off x="1068288" y="2503800"/>
          <a:ext cx="7680176" cy="1285240"/>
        </p:xfrm>
        <a:graphic>
          <a:graphicData uri="http://schemas.openxmlformats.org/drawingml/2006/table">
            <a:tbl>
              <a:tblPr firstRow="1" bandRow="1">
                <a:tableStyleId>{5C22544A-7EE6-4342-B048-85BDC9FD1C3A}</a:tableStyleId>
              </a:tblPr>
              <a:tblGrid>
                <a:gridCol w="839416"/>
                <a:gridCol w="3000672"/>
                <a:gridCol w="1920044"/>
                <a:gridCol w="1920044"/>
              </a:tblGrid>
              <a:tr h="370840">
                <a:tc>
                  <a:txBody>
                    <a:bodyPr/>
                    <a:lstStyle/>
                    <a:p>
                      <a:pPr algn="ctr"/>
                      <a:r>
                        <a:rPr lang="id-ID" dirty="0" smtClean="0"/>
                        <a:t>Tgl</a:t>
                      </a:r>
                      <a:endParaRPr lang="id-ID" dirty="0"/>
                    </a:p>
                  </a:txBody>
                  <a:tcPr/>
                </a:tc>
                <a:tc>
                  <a:txBody>
                    <a:bodyPr/>
                    <a:lstStyle/>
                    <a:p>
                      <a:pPr algn="ctr"/>
                      <a:r>
                        <a:rPr lang="id-ID" dirty="0" smtClean="0"/>
                        <a:t>Akun </a:t>
                      </a:r>
                      <a:endParaRPr lang="id-ID" dirty="0"/>
                    </a:p>
                  </a:txBody>
                  <a:tcPr/>
                </a:tc>
                <a:tc>
                  <a:txBody>
                    <a:bodyPr/>
                    <a:lstStyle/>
                    <a:p>
                      <a:pPr algn="ctr"/>
                      <a:r>
                        <a:rPr lang="id-ID" dirty="0" smtClean="0"/>
                        <a:t>Debit </a:t>
                      </a:r>
                      <a:endParaRPr lang="id-ID" dirty="0"/>
                    </a:p>
                  </a:txBody>
                  <a:tcPr/>
                </a:tc>
                <a:tc>
                  <a:txBody>
                    <a:bodyPr/>
                    <a:lstStyle/>
                    <a:p>
                      <a:pPr algn="ctr"/>
                      <a:r>
                        <a:rPr lang="id-ID" dirty="0" smtClean="0"/>
                        <a:t>Kredit </a:t>
                      </a:r>
                      <a:endParaRPr lang="id-ID" dirty="0"/>
                    </a:p>
                  </a:txBody>
                  <a:tcPr/>
                </a:tc>
              </a:tr>
              <a:tr h="370840">
                <a:tc>
                  <a:txBody>
                    <a:bodyPr/>
                    <a:lstStyle/>
                    <a:p>
                      <a:endParaRPr lang="id-ID" dirty="0"/>
                    </a:p>
                  </a:txBody>
                  <a:tcPr/>
                </a:tc>
                <a:tc>
                  <a:txBody>
                    <a:bodyPr/>
                    <a:lstStyle/>
                    <a:p>
                      <a:r>
                        <a:rPr lang="id-ID" dirty="0" smtClean="0"/>
                        <a:t>Pembelian</a:t>
                      </a:r>
                    </a:p>
                    <a:p>
                      <a:r>
                        <a:rPr lang="id-ID" dirty="0" smtClean="0"/>
                        <a:t>Pajak Masukan</a:t>
                      </a:r>
                    </a:p>
                    <a:p>
                      <a:r>
                        <a:rPr lang="id-ID" dirty="0" smtClean="0"/>
                        <a:t>         Kas dan Bank</a:t>
                      </a:r>
                      <a:endParaRPr lang="id-ID" dirty="0"/>
                    </a:p>
                  </a:txBody>
                  <a:tcPr/>
                </a:tc>
                <a:tc>
                  <a:txBody>
                    <a:bodyPr/>
                    <a:lstStyle/>
                    <a:p>
                      <a:pPr algn="r"/>
                      <a:r>
                        <a:rPr lang="id-ID" dirty="0" smtClean="0"/>
                        <a:t>87.300.000</a:t>
                      </a:r>
                    </a:p>
                    <a:p>
                      <a:pPr algn="r"/>
                      <a:r>
                        <a:rPr lang="id-ID" dirty="0" smtClean="0"/>
                        <a:t>8.730.000</a:t>
                      </a:r>
                      <a:endParaRPr lang="id-ID" dirty="0"/>
                    </a:p>
                  </a:txBody>
                  <a:tcPr/>
                </a:tc>
                <a:tc>
                  <a:txBody>
                    <a:bodyPr/>
                    <a:lstStyle/>
                    <a:p>
                      <a:pPr algn="r"/>
                      <a:endParaRPr lang="id-ID" dirty="0" smtClean="0"/>
                    </a:p>
                    <a:p>
                      <a:pPr algn="r"/>
                      <a:endParaRPr lang="id-ID" dirty="0" smtClean="0"/>
                    </a:p>
                    <a:p>
                      <a:pPr algn="r"/>
                      <a:r>
                        <a:rPr lang="id-ID" dirty="0" smtClean="0"/>
                        <a:t>96.030.000</a:t>
                      </a:r>
                      <a:endParaRPr lang="id-ID"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46821106"/>
              </p:ext>
            </p:extLst>
          </p:nvPr>
        </p:nvGraphicFramePr>
        <p:xfrm>
          <a:off x="1115616" y="4487520"/>
          <a:ext cx="7632848" cy="1285240"/>
        </p:xfrm>
        <a:graphic>
          <a:graphicData uri="http://schemas.openxmlformats.org/drawingml/2006/table">
            <a:tbl>
              <a:tblPr firstRow="1" bandRow="1">
                <a:tableStyleId>{5C22544A-7EE6-4342-B048-85BDC9FD1C3A}</a:tableStyleId>
              </a:tblPr>
              <a:tblGrid>
                <a:gridCol w="792088"/>
                <a:gridCol w="3024336"/>
                <a:gridCol w="1908212"/>
                <a:gridCol w="1908212"/>
              </a:tblGrid>
              <a:tr h="370840">
                <a:tc>
                  <a:txBody>
                    <a:bodyPr/>
                    <a:lstStyle/>
                    <a:p>
                      <a:pPr algn="ctr"/>
                      <a:r>
                        <a:rPr lang="id-ID" dirty="0" smtClean="0"/>
                        <a:t>Tgl </a:t>
                      </a:r>
                      <a:endParaRPr lang="id-ID" dirty="0"/>
                    </a:p>
                  </a:txBody>
                  <a:tcPr/>
                </a:tc>
                <a:tc>
                  <a:txBody>
                    <a:bodyPr/>
                    <a:lstStyle/>
                    <a:p>
                      <a:pPr algn="ctr"/>
                      <a:r>
                        <a:rPr lang="id-ID" dirty="0" smtClean="0"/>
                        <a:t>Akun </a:t>
                      </a:r>
                      <a:endParaRPr lang="id-ID" dirty="0"/>
                    </a:p>
                  </a:txBody>
                  <a:tcPr/>
                </a:tc>
                <a:tc>
                  <a:txBody>
                    <a:bodyPr/>
                    <a:lstStyle/>
                    <a:p>
                      <a:pPr algn="ctr"/>
                      <a:r>
                        <a:rPr lang="id-ID" dirty="0" smtClean="0"/>
                        <a:t>Debit </a:t>
                      </a:r>
                      <a:endParaRPr lang="id-ID" dirty="0"/>
                    </a:p>
                  </a:txBody>
                  <a:tcPr/>
                </a:tc>
                <a:tc>
                  <a:txBody>
                    <a:bodyPr/>
                    <a:lstStyle/>
                    <a:p>
                      <a:pPr algn="ctr"/>
                      <a:r>
                        <a:rPr lang="id-ID" dirty="0" smtClean="0"/>
                        <a:t>Kredit </a:t>
                      </a:r>
                      <a:endParaRPr lang="id-ID" dirty="0"/>
                    </a:p>
                  </a:txBody>
                  <a:tcPr/>
                </a:tc>
              </a:tr>
              <a:tr h="370840">
                <a:tc>
                  <a:txBody>
                    <a:bodyPr/>
                    <a:lstStyle/>
                    <a:p>
                      <a:endParaRPr lang="id-ID"/>
                    </a:p>
                  </a:txBody>
                  <a:tcPr/>
                </a:tc>
                <a:tc>
                  <a:txBody>
                    <a:bodyPr/>
                    <a:lstStyle/>
                    <a:p>
                      <a:r>
                        <a:rPr lang="id-ID" dirty="0" smtClean="0"/>
                        <a:t>Kas dan Bank</a:t>
                      </a:r>
                    </a:p>
                    <a:p>
                      <a:r>
                        <a:rPr lang="id-ID" dirty="0" smtClean="0"/>
                        <a:t>          Penjualan</a:t>
                      </a:r>
                    </a:p>
                    <a:p>
                      <a:r>
                        <a:rPr lang="id-ID" dirty="0" smtClean="0"/>
                        <a:t>          Pajak Keluaran</a:t>
                      </a:r>
                      <a:endParaRPr lang="id-ID" dirty="0"/>
                    </a:p>
                  </a:txBody>
                  <a:tcPr/>
                </a:tc>
                <a:tc>
                  <a:txBody>
                    <a:bodyPr/>
                    <a:lstStyle/>
                    <a:p>
                      <a:pPr algn="r"/>
                      <a:r>
                        <a:rPr lang="id-ID" dirty="0" smtClean="0"/>
                        <a:t>96.030.000</a:t>
                      </a:r>
                      <a:endParaRPr lang="id-ID" dirty="0"/>
                    </a:p>
                  </a:txBody>
                  <a:tcPr/>
                </a:tc>
                <a:tc>
                  <a:txBody>
                    <a:bodyPr/>
                    <a:lstStyle/>
                    <a:p>
                      <a:pPr algn="r"/>
                      <a:endParaRPr lang="id-ID" dirty="0" smtClean="0"/>
                    </a:p>
                    <a:p>
                      <a:pPr algn="r"/>
                      <a:r>
                        <a:rPr lang="id-ID" dirty="0" smtClean="0"/>
                        <a:t>87.300.000</a:t>
                      </a:r>
                    </a:p>
                    <a:p>
                      <a:pPr algn="r"/>
                      <a:r>
                        <a:rPr lang="id-ID" dirty="0" smtClean="0"/>
                        <a:t>8.730.000</a:t>
                      </a:r>
                      <a:endParaRPr lang="id-ID" dirty="0"/>
                    </a:p>
                  </a:txBody>
                  <a:tcPr/>
                </a:tc>
              </a:tr>
            </a:tbl>
          </a:graphicData>
        </a:graphic>
      </p:graphicFrame>
    </p:spTree>
    <p:extLst>
      <p:ext uri="{BB962C8B-B14F-4D97-AF65-F5344CB8AC3E}">
        <p14:creationId xmlns:p14="http://schemas.microsoft.com/office/powerpoint/2010/main" val="2268140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Objek Pajak</a:t>
            </a:r>
            <a:endParaRPr lang="id-ID" b="1" dirty="0"/>
          </a:p>
        </p:txBody>
      </p:sp>
      <p:sp>
        <p:nvSpPr>
          <p:cNvPr id="3" name="Content Placeholder 2"/>
          <p:cNvSpPr>
            <a:spLocks noGrp="1"/>
          </p:cNvSpPr>
          <p:nvPr>
            <p:ph sz="quarter" idx="1"/>
          </p:nvPr>
        </p:nvSpPr>
        <p:spPr/>
        <p:txBody>
          <a:bodyPr>
            <a:normAutofit fontScale="92500" lnSpcReduction="20000"/>
          </a:bodyPr>
          <a:lstStyle/>
          <a:p>
            <a:r>
              <a:rPr lang="id-ID" b="1" dirty="0" smtClean="0"/>
              <a:t>Objek Pajak Pertambahan Nilai</a:t>
            </a:r>
          </a:p>
          <a:p>
            <a:pPr>
              <a:buNone/>
            </a:pPr>
            <a:r>
              <a:rPr lang="id-ID" dirty="0" smtClean="0"/>
              <a:t>	Pajak Pertambahan Nilai (PPN) dikenakan atas:</a:t>
            </a:r>
          </a:p>
          <a:p>
            <a:pPr marL="514350" indent="-514350">
              <a:buAutoNum type="arabicPeriod"/>
            </a:pPr>
            <a:r>
              <a:rPr lang="id-ID" dirty="0" smtClean="0"/>
              <a:t>Penyerahan Barang Kena Pajak di Daerah Pabean yang dilakukan oleh pengusaha:</a:t>
            </a:r>
          </a:p>
          <a:p>
            <a:pPr marL="514350" indent="-514350">
              <a:buNone/>
            </a:pPr>
            <a:r>
              <a:rPr lang="id-ID" dirty="0" smtClean="0"/>
              <a:t>	Penyerahan barang yang kena pajak harus memenuhi syarat-syarat sebagai berikut:</a:t>
            </a:r>
          </a:p>
          <a:p>
            <a:pPr marL="514350" indent="-514350">
              <a:buNone/>
            </a:pPr>
            <a:r>
              <a:rPr lang="id-ID" dirty="0" smtClean="0"/>
              <a:t>	a. Barang berwujud yang diserahkan merupakan BKP.</a:t>
            </a:r>
          </a:p>
          <a:p>
            <a:pPr marL="514350" indent="-514350">
              <a:buNone/>
            </a:pPr>
            <a:r>
              <a:rPr lang="id-ID" dirty="0" smtClean="0"/>
              <a:t>	b. Barnag tidak berwujud yang diserahkan merupakan BKP tidak berwujud.</a:t>
            </a:r>
          </a:p>
          <a:p>
            <a:pPr marL="514350" indent="-514350">
              <a:buNone/>
            </a:pPr>
            <a:r>
              <a:rPr lang="id-ID" dirty="0" smtClean="0"/>
              <a:t>	c. Penyerahan dilakukan di dalam Daerah Pabean.</a:t>
            </a:r>
          </a:p>
          <a:p>
            <a:pPr marL="514350" indent="-514350">
              <a:buNone/>
            </a:pPr>
            <a:r>
              <a:rPr lang="id-ID" dirty="0" smtClean="0"/>
              <a:t>	d. Penyerahan dilakukan dalam rangka kegiatan usaha atau pekerjaannya.</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algn="ctr">
              <a:buNone/>
            </a:pPr>
            <a:r>
              <a:rPr lang="id-ID" sz="3600" b="1" dirty="0" smtClean="0"/>
              <a:t>TERIMA KASIH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2. Impor Barang Kena Pajak</a:t>
            </a:r>
          </a:p>
          <a:p>
            <a:pPr>
              <a:buNone/>
            </a:pPr>
            <a:r>
              <a:rPr lang="id-ID" dirty="0" smtClean="0"/>
              <a:t>	Pajak yang dipungut pada saat impor Barang Kena Pajak. Pemungutan dilakukan melalui Direktorat Jenderal Bea dan Cukai. Berbeda dengan penyerahan BKP pada butir 1 di atas, siapa pun yang memasukkan BKP ke dalam Daerah Pabean tanpa memperhatikan apakah dilakukan dalam rangka kegiatan usaha atas pekerjaannya atau tidak tetap dikenai pajak.</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pPr>
              <a:buNone/>
            </a:pPr>
            <a:r>
              <a:rPr lang="id-ID" dirty="0" smtClean="0"/>
              <a:t>3. Penyerahan Jasa Kena Pajak yang dilakukan di dalam Daerah Pabean oleh pengusaha:</a:t>
            </a:r>
          </a:p>
          <a:p>
            <a:pPr>
              <a:buNone/>
            </a:pPr>
            <a:r>
              <a:rPr lang="id-ID" dirty="0" smtClean="0"/>
              <a:t>	Penyerahan jasa yang terutang pajak harus memenuhi syarat-syarat sebagai berikut:</a:t>
            </a:r>
          </a:p>
          <a:p>
            <a:pPr>
              <a:buNone/>
            </a:pPr>
            <a:r>
              <a:rPr lang="id-ID" dirty="0" smtClean="0"/>
              <a:t>	a. Jasa yang diserahkan merupakan Jasa Kena Pajak</a:t>
            </a:r>
          </a:p>
          <a:p>
            <a:pPr>
              <a:buNone/>
            </a:pPr>
            <a:r>
              <a:rPr lang="id-ID" dirty="0" smtClean="0"/>
              <a:t>	b. Penyerahan dilakukan di dalam Daerah Pabean</a:t>
            </a:r>
          </a:p>
          <a:p>
            <a:pPr>
              <a:buNone/>
            </a:pPr>
            <a:r>
              <a:rPr lang="id-ID" dirty="0" smtClean="0"/>
              <a:t>	c. Penyerahan dilakukan dalam kegiatan usaha atau pekerjaan pengusaha yang melakukan kegiatan penyerahan Jasa Kena Pajak dimaksud meliputi baik pengusaha yang telah dikukuhkan sebagai Pengusaha Kena Pajak maupun pengusaha yang seharusnya dikukuhkan sebagai Pengusaha Kena Pajak tetapi belum dikukuhkan.</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pPr>
              <a:buNone/>
            </a:pPr>
            <a:r>
              <a:rPr lang="id-ID" dirty="0" smtClean="0"/>
              <a:t>4. Pemanfaatan Barang Kena Pajak tidak berwujud dari luar Daerah Pabean di dalam Daerah Pabean;</a:t>
            </a:r>
          </a:p>
          <a:p>
            <a:pPr>
              <a:buNone/>
            </a:pPr>
            <a:r>
              <a:rPr lang="id-ID" dirty="0" smtClean="0"/>
              <a:t>	untuk dapat memberikan perlakuan pengenaan pajak yang sama dengan impor Barang Kena Pajak, maka atas BKP tidak berwujud yang berasal dari luar Daerah Pabean yang dimanfaatkan oleh siapa pun di dalam Daerah Pabean juga dikenai PPN.</a:t>
            </a:r>
          </a:p>
          <a:p>
            <a:pPr>
              <a:buNone/>
            </a:pPr>
            <a:r>
              <a:rPr lang="id-ID" dirty="0" smtClean="0"/>
              <a:t>	</a:t>
            </a:r>
            <a:r>
              <a:rPr lang="id-ID" i="1" dirty="0" smtClean="0"/>
              <a:t>Contoh:</a:t>
            </a:r>
            <a:r>
              <a:rPr lang="id-ID" dirty="0" smtClean="0"/>
              <a:t> Pengusaha A yang berkedudukan di Jakarta memperoleh hak menggunakan merek yang dimiliki Pengusaha B yang berkedudukan di Hongkong. Atas pemanfaatan merek tersebut oleh Pengusaha A di dalam Daerah Pabean, maka terhutang Pajak Pertambahan Nilai.</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5. Pemanfaatan Jasa Kena Pajak dari luar Daerah Pabean di dalam Daerah Pabean; </a:t>
            </a:r>
          </a:p>
          <a:p>
            <a:pPr>
              <a:buNone/>
            </a:pPr>
            <a:r>
              <a:rPr lang="id-ID" dirty="0" smtClean="0"/>
              <a:t>	Terhadap jasa yang berasal dari luar Daerah Pabean yang dimanfaatkan oleh siapa pun di dalam daerah Daerah Pabean dikenai PPN. Misalnya, Pengusaha Kena Pajak (PKP) C di Surabaya memanfaatkan Jasa Kena Pajak berupa maket gedung desain kantor dari Pengusaha B yang berkedudukan di Singapura. Atas pemanfaatan Jasa Kena Pajak tersebut, terutang PPN.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914400" y="1447800"/>
            <a:ext cx="7772400" cy="4910158"/>
          </a:xfrm>
        </p:spPr>
        <p:txBody>
          <a:bodyPr>
            <a:normAutofit fontScale="85000" lnSpcReduction="20000"/>
          </a:bodyPr>
          <a:lstStyle/>
          <a:p>
            <a:pPr>
              <a:buNone/>
            </a:pPr>
            <a:r>
              <a:rPr lang="id-ID" dirty="0" smtClean="0"/>
              <a:t>6. Ekspor Barang Kena Pajak Berwujud oleh Pengusaha Kena Pajak; </a:t>
            </a:r>
          </a:p>
          <a:p>
            <a:pPr>
              <a:buNone/>
            </a:pPr>
            <a:r>
              <a:rPr lang="id-ID" dirty="0" smtClean="0"/>
              <a:t>	Berbeda bila dibandingkan dengan pengusaha yang melakukan kegiatan seperti pada angka 1 dan/atau angka 3, terhadap pengusaha yang melakukan ekspor Barang Kena Pajak Berwujud hanya pengusaha yang telah dikukuhkan menjadi PKP (Pasal 3A ayat (1) Undang-Undang PPN dan PPnBM).</a:t>
            </a:r>
          </a:p>
          <a:p>
            <a:pPr>
              <a:buNone/>
            </a:pPr>
            <a:r>
              <a:rPr lang="id-ID" dirty="0" smtClean="0"/>
              <a:t>7. Ekspor Barang Kena Pajak Tidak Berwujud oleh Pengusaha Kena Pajak;</a:t>
            </a:r>
          </a:p>
          <a:p>
            <a:pPr>
              <a:buNone/>
            </a:pPr>
            <a:r>
              <a:rPr lang="id-ID" dirty="0" smtClean="0"/>
              <a:t>	Termasuk dalam kategori BKP Tidak Berwujud antara lain:</a:t>
            </a:r>
          </a:p>
          <a:p>
            <a:pPr>
              <a:buNone/>
            </a:pPr>
            <a:r>
              <a:rPr lang="id-ID" dirty="0" smtClean="0"/>
              <a:t>	a. Penggunaan atau hak menggunakan hak cipta di bidang kesusastraan, kesenian atau hanya ilmiah, paten, desain atau model, rencana, formula atau proses rahasia, merek dagang atau bentuk hak kekayaan intelektual/industrial atau hak serupa lainnya;</a:t>
            </a:r>
          </a:p>
          <a:p>
            <a:pPr>
              <a:buNone/>
            </a:pPr>
            <a:r>
              <a:rPr lang="id-ID" dirty="0" smtClean="0"/>
              <a:t>	b. Penggunaan atau hak menggunakan peralatan/perlengkapan industrial, komersial atau ilmiah;</a:t>
            </a:r>
          </a:p>
          <a:p>
            <a:pPr>
              <a:buNone/>
            </a:pPr>
            <a:r>
              <a:rPr lang="id-ID" dirty="0" smtClean="0"/>
              <a:t>	Selengkapnya telah dimuat dalam penjelasan Pasal 4 UU PPN dan PPnBM</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dirty="0" smtClean="0"/>
              <a:t>8. Ekspor Jasa Kena Pajak oleh Pengusaha Kena Pajak</a:t>
            </a:r>
          </a:p>
          <a:p>
            <a:pPr>
              <a:buNone/>
            </a:pPr>
            <a:r>
              <a:rPr lang="id-ID" dirty="0" smtClean="0"/>
              <a:t>	Pengertian ekspor Jasa Kena Pajak adalah penyerahan Jasa Kena Pajak dari dalam Daerah Pabean ke luar Daerah Pabean oleh Pengusaha Kena Pajak yang menghasilkan dan melakukan ekspor BKP Berwujud atas dasar pesanan atau permintaan dan atas petunjuk dari pemesan di luar Daerah Pabean.</a:t>
            </a:r>
          </a:p>
          <a:p>
            <a:pPr>
              <a:buNone/>
            </a:pPr>
            <a:r>
              <a:rPr lang="id-ID" dirty="0" smtClean="0"/>
              <a:t>	Batas kegiatan dari jenis JKP yang atas ekspornya dikenai PPN diatur dengan Peraturan Menteri Keuangan.</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362</TotalTime>
  <Words>1202</Words>
  <Application>Microsoft Office PowerPoint</Application>
  <PresentationFormat>On-screen Show (4:3)</PresentationFormat>
  <Paragraphs>179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AKUNTANSI PPN DAN PPnBM</vt:lpstr>
      <vt:lpstr>Sejarah Singkat PPN dan PPnBM</vt:lpstr>
      <vt:lpstr>Objek Pajak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Pajak Penjualan atas Barang Mewah</vt:lpstr>
      <vt:lpstr>PowerPoint Presentation</vt:lpstr>
      <vt:lpstr>Tarif Pajak</vt:lpstr>
      <vt:lpstr>PowerPoint Presentation</vt:lpstr>
      <vt:lpstr>Cara Menghitung Pajak</vt:lpstr>
      <vt:lpstr>PowerPoint Presentation</vt:lpstr>
      <vt:lpstr>PowerPoint Presentation</vt:lpstr>
      <vt:lpstr>Pencatatan Harga Perolehan &amp; Penyerahan BKP</vt:lpstr>
      <vt:lpstr>PowerPoint Presentation</vt:lpstr>
      <vt:lpstr>Kewajiban Bagi Pengguna Norma Penghitungan Penghasilan Neto</vt:lpstr>
      <vt:lpstr>Pajak Pertambahan Nilai (PPN)/Pajak Masukan Yang Tidak Dapat Dikreditkan</vt:lpstr>
      <vt:lpstr>PowerPoint Presentation</vt:lpstr>
      <vt:lpstr>PowerPoint Presentation</vt:lpstr>
      <vt:lpstr>PowerPoint Presentation</vt:lpstr>
      <vt:lpstr>Akuntansi Pajak</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PPN DAN PPnBM</dc:title>
  <dc:creator>asus</dc:creator>
  <cp:lastModifiedBy>ASUS</cp:lastModifiedBy>
  <cp:revision>37</cp:revision>
  <dcterms:created xsi:type="dcterms:W3CDTF">2016-05-20T00:03:04Z</dcterms:created>
  <dcterms:modified xsi:type="dcterms:W3CDTF">2016-05-23T06:31:13Z</dcterms:modified>
</cp:coreProperties>
</file>